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Default Extension="sldx" ContentType="application/vnd.openxmlformats-officedocument.presentationml.slide"/>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2" r:id="rId2"/>
    <p:sldId id="280" r:id="rId3"/>
    <p:sldId id="283" r:id="rId4"/>
    <p:sldId id="285" r:id="rId5"/>
    <p:sldId id="322" r:id="rId6"/>
    <p:sldId id="321" r:id="rId7"/>
    <p:sldId id="293" r:id="rId8"/>
    <p:sldId id="296" r:id="rId9"/>
    <p:sldId id="297" r:id="rId10"/>
    <p:sldId id="299" r:id="rId11"/>
    <p:sldId id="300" r:id="rId12"/>
    <p:sldId id="262" r:id="rId13"/>
    <p:sldId id="267" r:id="rId14"/>
    <p:sldId id="263" r:id="rId15"/>
    <p:sldId id="304" r:id="rId16"/>
    <p:sldId id="305" r:id="rId17"/>
    <p:sldId id="306" r:id="rId18"/>
    <p:sldId id="307" r:id="rId19"/>
    <p:sldId id="303" r:id="rId20"/>
    <p:sldId id="308" r:id="rId21"/>
    <p:sldId id="309" r:id="rId22"/>
    <p:sldId id="318" r:id="rId23"/>
    <p:sldId id="317" r:id="rId24"/>
    <p:sldId id="319" r:id="rId25"/>
    <p:sldId id="320" r:id="rId26"/>
    <p:sldId id="311" r:id="rId27"/>
    <p:sldId id="310" r:id="rId28"/>
    <p:sldId id="312" r:id="rId29"/>
    <p:sldId id="314" r:id="rId30"/>
    <p:sldId id="313" r:id="rId31"/>
    <p:sldId id="315" r:id="rId32"/>
    <p:sldId id="31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15620"/>
    <p:restoredTop sz="94660"/>
  </p:normalViewPr>
  <p:slideViewPr>
    <p:cSldViewPr>
      <p:cViewPr varScale="1">
        <p:scale>
          <a:sx n="74" d="100"/>
          <a:sy n="74" d="100"/>
        </p:scale>
        <p:origin x="-69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dmin\Desktop\Home%20Science%2005.05.2019\HSc.%20Prog.%20Sche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dmin\Desktop\Home%20Science%2005.05.2019\HSc.%20Prog.%20Sche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Publiactions</a:t>
            </a:r>
            <a:r>
              <a:rPr lang="en-US" baseline="0"/>
              <a:t> in scopus Indexed Journals in last four years</a:t>
            </a:r>
            <a:endParaRPr lang="en-US"/>
          </a:p>
        </c:rich>
      </c:tx>
      <c:layout>
        <c:manualLayout>
          <c:xMode val="edge"/>
          <c:yMode val="edge"/>
          <c:x val="0.16437493924370564"/>
          <c:y val="5.5096418732782388E-3"/>
        </c:manualLayout>
      </c:layout>
    </c:title>
    <c:plotArea>
      <c:layout/>
      <c:barChart>
        <c:barDir val="col"/>
        <c:grouping val="clustered"/>
        <c:ser>
          <c:idx val="0"/>
          <c:order val="0"/>
          <c:tx>
            <c:strRef>
              <c:f>Sheet1!$B$28</c:f>
              <c:strCache>
                <c:ptCount val="1"/>
                <c:pt idx="0">
                  <c:v>Number</c:v>
                </c:pt>
              </c:strCache>
            </c:strRef>
          </c:tx>
          <c:dLbls>
            <c:showVal val="1"/>
          </c:dLbls>
          <c:cat>
            <c:numRef>
              <c:f>Sheet1!$A$29:$A$32</c:f>
              <c:numCache>
                <c:formatCode>General</c:formatCode>
                <c:ptCount val="4"/>
                <c:pt idx="0">
                  <c:v>2015</c:v>
                </c:pt>
                <c:pt idx="1">
                  <c:v>2016</c:v>
                </c:pt>
                <c:pt idx="2">
                  <c:v>2017</c:v>
                </c:pt>
                <c:pt idx="3">
                  <c:v>2018</c:v>
                </c:pt>
              </c:numCache>
            </c:numRef>
          </c:cat>
          <c:val>
            <c:numRef>
              <c:f>Sheet1!$B$29:$B$32</c:f>
              <c:numCache>
                <c:formatCode>General</c:formatCode>
                <c:ptCount val="4"/>
                <c:pt idx="0">
                  <c:v>4</c:v>
                </c:pt>
                <c:pt idx="1">
                  <c:v>5</c:v>
                </c:pt>
                <c:pt idx="2">
                  <c:v>4</c:v>
                </c:pt>
                <c:pt idx="3">
                  <c:v>13</c:v>
                </c:pt>
              </c:numCache>
            </c:numRef>
          </c:val>
        </c:ser>
        <c:axId val="60983552"/>
        <c:axId val="61124608"/>
      </c:barChart>
      <c:catAx>
        <c:axId val="60983552"/>
        <c:scaling>
          <c:orientation val="minMax"/>
        </c:scaling>
        <c:axPos val="b"/>
        <c:numFmt formatCode="General" sourceLinked="1"/>
        <c:tickLblPos val="nextTo"/>
        <c:crossAx val="61124608"/>
        <c:crosses val="autoZero"/>
        <c:auto val="1"/>
        <c:lblAlgn val="ctr"/>
        <c:lblOffset val="100"/>
      </c:catAx>
      <c:valAx>
        <c:axId val="61124608"/>
        <c:scaling>
          <c:orientation val="minMax"/>
        </c:scaling>
        <c:axPos val="l"/>
        <c:numFmt formatCode="General" sourceLinked="1"/>
        <c:tickLblPos val="nextTo"/>
        <c:crossAx val="60983552"/>
        <c:crosses val="autoZero"/>
        <c:crossBetween val="between"/>
      </c:valAx>
      <c:spPr>
        <a:noFill/>
        <a:ln w="25400">
          <a:noFill/>
        </a:ln>
      </c:spPr>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Target for  Scopus</a:t>
            </a:r>
            <a:r>
              <a:rPr lang="en-US" baseline="0"/>
              <a:t> Indexed Publications</a:t>
            </a:r>
            <a:endParaRPr lang="en-US"/>
          </a:p>
        </c:rich>
      </c:tx>
      <c:layout>
        <c:manualLayout>
          <c:xMode val="edge"/>
          <c:yMode val="edge"/>
          <c:x val="0.14902777777777779"/>
          <c:y val="5.5555555555555539E-2"/>
        </c:manualLayout>
      </c:layout>
    </c:title>
    <c:plotArea>
      <c:layout/>
      <c:barChart>
        <c:barDir val="col"/>
        <c:grouping val="clustered"/>
        <c:ser>
          <c:idx val="0"/>
          <c:order val="0"/>
          <c:tx>
            <c:strRef>
              <c:f>Sheet1!$A$1</c:f>
              <c:strCache>
                <c:ptCount val="1"/>
                <c:pt idx="0">
                  <c:v>Number</c:v>
                </c:pt>
              </c:strCache>
            </c:strRef>
          </c:tx>
          <c:dLbls>
            <c:showVal val="1"/>
          </c:dLbls>
          <c:cat>
            <c:numRef>
              <c:f>Sheet1!$B$2:$B$4</c:f>
              <c:numCache>
                <c:formatCode>General</c:formatCode>
                <c:ptCount val="3"/>
                <c:pt idx="0">
                  <c:v>2020</c:v>
                </c:pt>
                <c:pt idx="1">
                  <c:v>2022</c:v>
                </c:pt>
                <c:pt idx="2">
                  <c:v>2024</c:v>
                </c:pt>
              </c:numCache>
            </c:numRef>
          </c:cat>
          <c:val>
            <c:numRef>
              <c:f>Sheet1!$A$2:$A$4</c:f>
              <c:numCache>
                <c:formatCode>General</c:formatCode>
                <c:ptCount val="3"/>
                <c:pt idx="0">
                  <c:v>22</c:v>
                </c:pt>
                <c:pt idx="1">
                  <c:v>30</c:v>
                </c:pt>
                <c:pt idx="2">
                  <c:v>50</c:v>
                </c:pt>
              </c:numCache>
            </c:numRef>
          </c:val>
        </c:ser>
        <c:axId val="61136256"/>
        <c:axId val="61265024"/>
      </c:barChart>
      <c:catAx>
        <c:axId val="61136256"/>
        <c:scaling>
          <c:orientation val="minMax"/>
        </c:scaling>
        <c:axPos val="b"/>
        <c:numFmt formatCode="General" sourceLinked="1"/>
        <c:tickLblPos val="nextTo"/>
        <c:crossAx val="61265024"/>
        <c:crosses val="autoZero"/>
        <c:auto val="1"/>
        <c:lblAlgn val="ctr"/>
        <c:lblOffset val="100"/>
      </c:catAx>
      <c:valAx>
        <c:axId val="61265024"/>
        <c:scaling>
          <c:orientation val="minMax"/>
        </c:scaling>
        <c:axPos val="l"/>
        <c:numFmt formatCode="General" sourceLinked="1"/>
        <c:tickLblPos val="nextTo"/>
        <c:crossAx val="61136256"/>
        <c:crosses val="autoZero"/>
        <c:crossBetween val="between"/>
      </c:valAx>
    </c:plotArea>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FB16DCA-E20F-495F-A0E6-0997E8623F4F}" type="datetimeFigureOut">
              <a:rPr lang="en-US" smtClean="0"/>
              <a:pPr/>
              <a:t>5/13/2019</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FE0926C-05D2-44B9-80D8-3065070F5E9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B16DCA-E20F-495F-A0E6-0997E8623F4F}"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E0926C-05D2-44B9-80D8-3065070F5E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B16DCA-E20F-495F-A0E6-0997E8623F4F}"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E0926C-05D2-44B9-80D8-3065070F5E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FB16DCA-E20F-495F-A0E6-0997E8623F4F}" type="datetimeFigureOut">
              <a:rPr lang="en-US" smtClean="0"/>
              <a:pPr/>
              <a:t>5/13/2019</a:t>
            </a:fld>
            <a:endParaRPr lang="en-US"/>
          </a:p>
        </p:txBody>
      </p:sp>
      <p:sp>
        <p:nvSpPr>
          <p:cNvPr id="9" name="Slide Number Placeholder 8"/>
          <p:cNvSpPr>
            <a:spLocks noGrp="1"/>
          </p:cNvSpPr>
          <p:nvPr>
            <p:ph type="sldNum" sz="quarter" idx="15"/>
          </p:nvPr>
        </p:nvSpPr>
        <p:spPr/>
        <p:txBody>
          <a:bodyPr rtlCol="0"/>
          <a:lstStyle/>
          <a:p>
            <a:fld id="{DFE0926C-05D2-44B9-80D8-3065070F5E9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FB16DCA-E20F-495F-A0E6-0997E8623F4F}" type="datetimeFigureOut">
              <a:rPr lang="en-US" smtClean="0"/>
              <a:pPr/>
              <a:t>5/13/2019</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FE0926C-05D2-44B9-80D8-3065070F5E9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FB16DCA-E20F-495F-A0E6-0997E8623F4F}"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E0926C-05D2-44B9-80D8-3065070F5E9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FB16DCA-E20F-495F-A0E6-0997E8623F4F}" type="datetimeFigureOut">
              <a:rPr lang="en-US" smtClean="0"/>
              <a:pPr/>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E0926C-05D2-44B9-80D8-3065070F5E9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FB16DCA-E20F-495F-A0E6-0997E8623F4F}" type="datetimeFigureOut">
              <a:rPr lang="en-US" smtClean="0"/>
              <a:pPr/>
              <a:t>5/13/2019</a:t>
            </a:fld>
            <a:endParaRPr lang="en-US"/>
          </a:p>
        </p:txBody>
      </p:sp>
      <p:sp>
        <p:nvSpPr>
          <p:cNvPr id="7" name="Slide Number Placeholder 6"/>
          <p:cNvSpPr>
            <a:spLocks noGrp="1"/>
          </p:cNvSpPr>
          <p:nvPr>
            <p:ph type="sldNum" sz="quarter" idx="11"/>
          </p:nvPr>
        </p:nvSpPr>
        <p:spPr/>
        <p:txBody>
          <a:bodyPr rtlCol="0"/>
          <a:lstStyle/>
          <a:p>
            <a:fld id="{DFE0926C-05D2-44B9-80D8-3065070F5E9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B16DCA-E20F-495F-A0E6-0997E8623F4F}" type="datetimeFigureOut">
              <a:rPr lang="en-US" smtClean="0"/>
              <a:pPr/>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E0926C-05D2-44B9-80D8-3065070F5E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FB16DCA-E20F-495F-A0E6-0997E8623F4F}" type="datetimeFigureOut">
              <a:rPr lang="en-US" smtClean="0"/>
              <a:pPr/>
              <a:t>5/13/2019</a:t>
            </a:fld>
            <a:endParaRPr lang="en-US"/>
          </a:p>
        </p:txBody>
      </p:sp>
      <p:sp>
        <p:nvSpPr>
          <p:cNvPr id="22" name="Slide Number Placeholder 21"/>
          <p:cNvSpPr>
            <a:spLocks noGrp="1"/>
          </p:cNvSpPr>
          <p:nvPr>
            <p:ph type="sldNum" sz="quarter" idx="15"/>
          </p:nvPr>
        </p:nvSpPr>
        <p:spPr/>
        <p:txBody>
          <a:bodyPr rtlCol="0"/>
          <a:lstStyle/>
          <a:p>
            <a:fld id="{DFE0926C-05D2-44B9-80D8-3065070F5E9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FB16DCA-E20F-495F-A0E6-0997E8623F4F}" type="datetimeFigureOut">
              <a:rPr lang="en-US" smtClean="0"/>
              <a:pPr/>
              <a:t>5/13/2019</a:t>
            </a:fld>
            <a:endParaRPr lang="en-US"/>
          </a:p>
        </p:txBody>
      </p:sp>
      <p:sp>
        <p:nvSpPr>
          <p:cNvPr id="18" name="Slide Number Placeholder 17"/>
          <p:cNvSpPr>
            <a:spLocks noGrp="1"/>
          </p:cNvSpPr>
          <p:nvPr>
            <p:ph type="sldNum" sz="quarter" idx="11"/>
          </p:nvPr>
        </p:nvSpPr>
        <p:spPr/>
        <p:txBody>
          <a:bodyPr rtlCol="0"/>
          <a:lstStyle/>
          <a:p>
            <a:fld id="{DFE0926C-05D2-44B9-80D8-3065070F5E9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FB16DCA-E20F-495F-A0E6-0997E8623F4F}" type="datetimeFigureOut">
              <a:rPr lang="en-US" smtClean="0"/>
              <a:pPr/>
              <a:t>5/13/2019</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FE0926C-05D2-44B9-80D8-3065070F5E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Office_PowerPoint_Slide1.sld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thespruceeats.com/indian-recipes-for-beginners-1957888" TargetMode="External"/><Relationship Id="rId2" Type="http://schemas.openxmlformats.org/officeDocument/2006/relationships/hyperlink" Target="https://www.amazon.in/Food-Lab-Cooking-Through-Science/dp/0393081087/ref=sr_1_1?qid=1555672755&amp;refinements=p_27:J.+Kenji+L%C3%B3pez-alt&amp;s=books&amp;sr=1-1" TargetMode="External"/><Relationship Id="rId1" Type="http://schemas.openxmlformats.org/officeDocument/2006/relationships/slideLayout" Target="../slideLayouts/slideLayout2.xml"/><Relationship Id="rId5" Type="http://schemas.openxmlformats.org/officeDocument/2006/relationships/hyperlink" Target="https://www.who.int/foodsafety/areas_work/food-hygiene/en/" TargetMode="External"/><Relationship Id="rId4" Type="http://schemas.openxmlformats.org/officeDocument/2006/relationships/hyperlink" Target="https://www.allrecipes.com/recipes/233/world-cuisine/asian/indian/"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thespruceeats.com/indian-recipes-for-beginners-1957888" TargetMode="External"/><Relationship Id="rId2" Type="http://schemas.openxmlformats.org/officeDocument/2006/relationships/hyperlink" Target="https://www.amazon.in/Food-Lab-Cooking-Through-Science/dp/0393081087/ref=sr_1_1?qid=1555672755&amp;refinements=p_27:J.+Kenji+L%C3%B3pez-alt&amp;s=books&amp;sr=1-1" TargetMode="External"/><Relationship Id="rId1" Type="http://schemas.openxmlformats.org/officeDocument/2006/relationships/slideLayout" Target="../slideLayouts/slideLayout2.xml"/><Relationship Id="rId5" Type="http://schemas.openxmlformats.org/officeDocument/2006/relationships/hyperlink" Target="https://www.who.int/foodsafety/areas_work/food-hygiene/en/" TargetMode="External"/><Relationship Id="rId4" Type="http://schemas.openxmlformats.org/officeDocument/2006/relationships/hyperlink" Target="https://www.allrecipes.com/recipes/233/world-cuisine/asian/indian/"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2209800"/>
            <a:ext cx="6172200" cy="1894362"/>
          </a:xfrm>
        </p:spPr>
        <p:txBody>
          <a:bodyPr>
            <a:normAutofit/>
          </a:bodyPr>
          <a:lstStyle/>
          <a:p>
            <a:pPr algn="ctr"/>
            <a:r>
              <a:rPr lang="en-US" sz="4000" dirty="0" smtClean="0">
                <a:solidFill>
                  <a:schemeClr val="accent1">
                    <a:lumMod val="75000"/>
                  </a:schemeClr>
                </a:solidFill>
                <a:effectLst>
                  <a:outerShdw blurRad="38100" dist="38100" dir="2700000" algn="tl">
                    <a:srgbClr val="000000">
                      <a:alpha val="43137"/>
                    </a:srgbClr>
                  </a:outerShdw>
                </a:effectLst>
              </a:rPr>
              <a:t>FACULTY OF HOME SCIENCE</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33600"/>
            <a:ext cx="7696200" cy="4340352"/>
          </a:xfrm>
        </p:spPr>
        <p:txBody>
          <a:bodyPr/>
          <a:lstStyle/>
          <a:p>
            <a:pPr algn="just"/>
            <a:r>
              <a:rPr lang="en-US" dirty="0" smtClean="0"/>
              <a:t>Joining hands with the Home Science department of KVK to conduct trainings in craft/ infant and young child feeding/ cottage industry set up in adopted villages</a:t>
            </a:r>
          </a:p>
          <a:p>
            <a:pPr algn="just"/>
            <a:r>
              <a:rPr lang="en-US" dirty="0" smtClean="0"/>
              <a:t>Study reproductive health practices/ breastfeeding practices among the rural women and devise an effective module of useful information. This will provide experiential learning to the students and would be a way to impart education for life. </a:t>
            </a:r>
          </a:p>
          <a:p>
            <a:endParaRPr lang="en-US" dirty="0"/>
          </a:p>
        </p:txBody>
      </p:sp>
      <p:sp>
        <p:nvSpPr>
          <p:cNvPr id="4" name="Rectangle 3"/>
          <p:cNvSpPr/>
          <p:nvPr/>
        </p:nvSpPr>
        <p:spPr>
          <a:xfrm>
            <a:off x="295260" y="1014394"/>
            <a:ext cx="1500198" cy="70008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Outreach</a:t>
            </a:r>
            <a:endParaRPr lang="en-IN" b="1" i="1" dirty="0"/>
          </a:p>
        </p:txBody>
      </p:sp>
      <p:sp>
        <p:nvSpPr>
          <p:cNvPr id="5" name="Flowchart: Punched Tape 4"/>
          <p:cNvSpPr/>
          <p:nvPr/>
        </p:nvSpPr>
        <p:spPr>
          <a:xfrm>
            <a:off x="2438400" y="2286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581540" y="2286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6938994" y="2286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a:off x="1795458" y="130014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366962" y="942956"/>
            <a:ext cx="1857388" cy="80964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200" dirty="0" smtClean="0"/>
              <a:t>Studying the breastfeeding and weaning practices in 2 villages of vicinity</a:t>
            </a:r>
            <a:endParaRPr lang="en-IN" sz="1200" dirty="0"/>
          </a:p>
        </p:txBody>
      </p:sp>
      <p:sp>
        <p:nvSpPr>
          <p:cNvPr id="10" name="Snip Single Corner Rectangle 9"/>
          <p:cNvSpPr/>
          <p:nvPr/>
        </p:nvSpPr>
        <p:spPr>
          <a:xfrm>
            <a:off x="4438664" y="942956"/>
            <a:ext cx="2071702" cy="714380"/>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200" dirty="0" smtClean="0"/>
              <a:t>Development of training module for mothers based on knowledge gaps</a:t>
            </a:r>
            <a:endParaRPr lang="en-IN" sz="1200" dirty="0"/>
          </a:p>
        </p:txBody>
      </p:sp>
      <p:sp>
        <p:nvSpPr>
          <p:cNvPr id="11" name="Rounded Rectangle 10"/>
          <p:cNvSpPr/>
          <p:nvPr/>
        </p:nvSpPr>
        <p:spPr>
          <a:xfrm>
            <a:off x="6867556" y="942956"/>
            <a:ext cx="2000264" cy="77152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400" dirty="0" smtClean="0"/>
              <a:t>Wider circulation of module</a:t>
            </a:r>
            <a:endParaRPr lang="en-IN"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0"/>
            <a:ext cx="7696200" cy="4187952"/>
          </a:xfrm>
        </p:spPr>
        <p:txBody>
          <a:bodyPr/>
          <a:lstStyle/>
          <a:p>
            <a:pPr algn="just">
              <a:buNone/>
            </a:pPr>
            <a:r>
              <a:rPr lang="en-US" dirty="0" smtClean="0"/>
              <a:t>Prepare a comprehensive list of alumnae </a:t>
            </a:r>
          </a:p>
          <a:p>
            <a:pPr algn="just">
              <a:buNone/>
            </a:pPr>
            <a:r>
              <a:rPr lang="en-US" dirty="0" smtClean="0"/>
              <a:t>and </a:t>
            </a:r>
          </a:p>
          <a:p>
            <a:pPr algn="just">
              <a:buNone/>
            </a:pPr>
            <a:r>
              <a:rPr lang="en-US" dirty="0" smtClean="0"/>
              <a:t>Invite a couple of prominent ones each year to interact with and motivate the current lot of students</a:t>
            </a:r>
            <a:endParaRPr lang="en-US" dirty="0"/>
          </a:p>
        </p:txBody>
      </p:sp>
      <p:sp>
        <p:nvSpPr>
          <p:cNvPr id="4" name="Rectangle 3"/>
          <p:cNvSpPr/>
          <p:nvPr/>
        </p:nvSpPr>
        <p:spPr>
          <a:xfrm>
            <a:off x="152384" y="1162032"/>
            <a:ext cx="1600216" cy="8191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Alumnae engagement</a:t>
            </a:r>
            <a:endParaRPr lang="en-IN" b="1" i="1" dirty="0"/>
          </a:p>
        </p:txBody>
      </p:sp>
      <p:sp>
        <p:nvSpPr>
          <p:cNvPr id="5" name="Flowchart: Punched Tape 4"/>
          <p:cNvSpPr/>
          <p:nvPr/>
        </p:nvSpPr>
        <p:spPr>
          <a:xfrm>
            <a:off x="2438400" y="3048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581540" y="3048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6938994" y="3048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a:off x="1752600" y="16002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295524" y="1090594"/>
            <a:ext cx="1928826" cy="89060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400" dirty="0" smtClean="0"/>
              <a:t>Listing prominent alumnae and inviting one for interaction</a:t>
            </a:r>
            <a:endParaRPr lang="en-IN" sz="1400" dirty="0"/>
          </a:p>
        </p:txBody>
      </p:sp>
      <p:sp>
        <p:nvSpPr>
          <p:cNvPr id="10" name="Snip Single Corner Rectangle 9"/>
          <p:cNvSpPr/>
          <p:nvPr/>
        </p:nvSpPr>
        <p:spPr>
          <a:xfrm>
            <a:off x="4510102" y="1090594"/>
            <a:ext cx="2071702" cy="714356"/>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400" dirty="0" smtClean="0"/>
              <a:t>Inviting 2 alumnae per year for interaction</a:t>
            </a:r>
            <a:endParaRPr lang="en-IN" sz="1400" dirty="0"/>
          </a:p>
        </p:txBody>
      </p:sp>
      <p:sp>
        <p:nvSpPr>
          <p:cNvPr id="11" name="Rounded Rectangle 10"/>
          <p:cNvSpPr/>
          <p:nvPr/>
        </p:nvSpPr>
        <p:spPr>
          <a:xfrm>
            <a:off x="6938994" y="1162032"/>
            <a:ext cx="2071702" cy="71435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400" dirty="0" smtClean="0"/>
              <a:t>Having video records of prominent alumnae</a:t>
            </a:r>
            <a:endParaRPr lang="en-IN"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1295400"/>
          </a:xfrm>
        </p:spPr>
        <p:txBody>
          <a:bodyPr>
            <a:normAutofit fontScale="90000"/>
          </a:bodyPr>
          <a:lstStyle/>
          <a:p>
            <a:pPr lvl="0" algn="ct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Suggestions to improve standards of day-to-day teaching learning process </a:t>
            </a:r>
            <a:endParaRPr lang="en-US" sz="4000" b="1" dirty="0"/>
          </a:p>
        </p:txBody>
      </p:sp>
      <p:sp>
        <p:nvSpPr>
          <p:cNvPr id="3" name="Content Placeholder 2"/>
          <p:cNvSpPr>
            <a:spLocks noGrp="1"/>
          </p:cNvSpPr>
          <p:nvPr>
            <p:ph sz="quarter" idx="1"/>
          </p:nvPr>
        </p:nvSpPr>
        <p:spPr>
          <a:xfrm>
            <a:off x="457200" y="1524000"/>
            <a:ext cx="8229600" cy="5334000"/>
          </a:xfrm>
        </p:spPr>
        <p:txBody>
          <a:bodyPr>
            <a:normAutofit fontScale="25000" lnSpcReduction="20000"/>
          </a:bodyPr>
          <a:lstStyle/>
          <a:p>
            <a:pPr algn="just">
              <a:lnSpc>
                <a:spcPct val="120000"/>
              </a:lnSpc>
              <a:buNone/>
            </a:pPr>
            <a:r>
              <a:rPr lang="en-US" dirty="0" smtClean="0">
                <a:latin typeface="Times New Roman" pitchFamily="18" charset="0"/>
                <a:cs typeface="Times New Roman" pitchFamily="18" charset="0"/>
              </a:rPr>
              <a:t>     </a:t>
            </a:r>
            <a:endParaRPr lang="en-US" sz="8000" dirty="0">
              <a:latin typeface="Times New Roman" pitchFamily="18" charset="0"/>
              <a:cs typeface="Times New Roman" pitchFamily="18" charset="0"/>
            </a:endParaRPr>
          </a:p>
          <a:p>
            <a:pPr lvl="0" algn="just">
              <a:lnSpc>
                <a:spcPct val="120000"/>
              </a:lnSpc>
            </a:pPr>
            <a:r>
              <a:rPr lang="en-US" sz="9600" dirty="0" smtClean="0">
                <a:latin typeface="Times New Roman" pitchFamily="18" charset="0"/>
                <a:cs typeface="Times New Roman" pitchFamily="18" charset="0"/>
              </a:rPr>
              <a:t>A teacher mentor for each class/section to deal with the day to day queries and problems of the students</a:t>
            </a:r>
          </a:p>
          <a:p>
            <a:pPr algn="just">
              <a:lnSpc>
                <a:spcPct val="120000"/>
              </a:lnSpc>
            </a:pPr>
            <a:r>
              <a:rPr lang="en-US" sz="9600" dirty="0" smtClean="0"/>
              <a:t>Promote multidisciplinary learning and collaboration</a:t>
            </a:r>
            <a:endParaRPr lang="en-US" sz="9600" dirty="0" smtClean="0">
              <a:latin typeface="Times New Roman" pitchFamily="18" charset="0"/>
              <a:cs typeface="Times New Roman" pitchFamily="18" charset="0"/>
            </a:endParaRPr>
          </a:p>
          <a:p>
            <a:pPr lvl="0" algn="just">
              <a:lnSpc>
                <a:spcPct val="120000"/>
              </a:lnSpc>
            </a:pPr>
            <a:r>
              <a:rPr lang="en-US" sz="9600" dirty="0" smtClean="0">
                <a:latin typeface="Times New Roman" pitchFamily="18" charset="0"/>
                <a:cs typeface="Times New Roman" pitchFamily="18" charset="0"/>
              </a:rPr>
              <a:t>Motivation </a:t>
            </a:r>
            <a:r>
              <a:rPr lang="en-US" sz="9600" dirty="0">
                <a:latin typeface="Times New Roman" pitchFamily="18" charset="0"/>
                <a:cs typeface="Times New Roman" pitchFamily="18" charset="0"/>
              </a:rPr>
              <a:t>to consult the text books and the reference books pertaining to the </a:t>
            </a:r>
            <a:r>
              <a:rPr lang="en-US" sz="9600" dirty="0" smtClean="0">
                <a:latin typeface="Times New Roman" pitchFamily="18" charset="0"/>
                <a:cs typeface="Times New Roman" pitchFamily="18" charset="0"/>
              </a:rPr>
              <a:t>subjects</a:t>
            </a:r>
          </a:p>
          <a:p>
            <a:pPr lvl="0" algn="just">
              <a:lnSpc>
                <a:spcPct val="120000"/>
              </a:lnSpc>
            </a:pPr>
            <a:r>
              <a:rPr lang="en-US" sz="9600" dirty="0" smtClean="0">
                <a:latin typeface="Times New Roman" pitchFamily="18" charset="0"/>
                <a:cs typeface="Times New Roman" pitchFamily="18" charset="0"/>
              </a:rPr>
              <a:t>Crisply </a:t>
            </a:r>
            <a:r>
              <a:rPr lang="en-US" sz="9600" dirty="0">
                <a:latin typeface="Times New Roman" pitchFamily="18" charset="0"/>
                <a:cs typeface="Times New Roman" pitchFamily="18" charset="0"/>
              </a:rPr>
              <a:t>made handout for each </a:t>
            </a:r>
            <a:r>
              <a:rPr lang="en-US" sz="9600" dirty="0" smtClean="0">
                <a:latin typeface="Times New Roman" pitchFamily="18" charset="0"/>
                <a:cs typeface="Times New Roman" pitchFamily="18" charset="0"/>
              </a:rPr>
              <a:t>paper distributed on </a:t>
            </a:r>
            <a:r>
              <a:rPr lang="en-US" sz="9600" dirty="0">
                <a:latin typeface="Times New Roman" pitchFamily="18" charset="0"/>
                <a:cs typeface="Times New Roman" pitchFamily="18" charset="0"/>
              </a:rPr>
              <a:t>the commencement of the </a:t>
            </a:r>
            <a:r>
              <a:rPr lang="en-US" sz="9600" dirty="0" smtClean="0">
                <a:latin typeface="Times New Roman" pitchFamily="18" charset="0"/>
                <a:cs typeface="Times New Roman" pitchFamily="18" charset="0"/>
              </a:rPr>
              <a:t>semester</a:t>
            </a:r>
          </a:p>
          <a:p>
            <a:pPr lvl="0" algn="just">
              <a:lnSpc>
                <a:spcPct val="120000"/>
              </a:lnSpc>
              <a:buNone/>
            </a:pPr>
            <a:endParaRPr lang="en-US" sz="9600" dirty="0" smtClean="0">
              <a:latin typeface="Times New Roman" pitchFamily="18" charset="0"/>
              <a:cs typeface="Times New Roman" pitchFamily="18" charset="0"/>
            </a:endParaRPr>
          </a:p>
          <a:p>
            <a:pPr lvl="0" algn="just">
              <a:lnSpc>
                <a:spcPct val="120000"/>
              </a:lnSpc>
              <a:buNone/>
            </a:pPr>
            <a:endParaRPr lang="en-US" sz="9600" dirty="0" smtClean="0">
              <a:latin typeface="Times New Roman" pitchFamily="18" charset="0"/>
              <a:cs typeface="Times New Roman" pitchFamily="18" charset="0"/>
            </a:endParaRPr>
          </a:p>
          <a:p>
            <a:pPr lvl="0" algn="just">
              <a:lnSpc>
                <a:spcPct val="120000"/>
              </a:lnSpc>
              <a:buNone/>
            </a:pPr>
            <a:r>
              <a:rPr lang="en-US" sz="9600" dirty="0" err="1" smtClean="0">
                <a:latin typeface="Times New Roman" pitchFamily="18" charset="0"/>
                <a:cs typeface="Times New Roman" pitchFamily="18" charset="0"/>
              </a:rPr>
              <a:t>Contd</a:t>
            </a:r>
            <a:r>
              <a:rPr lang="en-US" sz="9600" dirty="0" smtClean="0">
                <a:latin typeface="Times New Roman" pitchFamily="18" charset="0"/>
                <a:cs typeface="Times New Roman" pitchFamily="18" charset="0"/>
              </a:rPr>
              <a:t>….</a:t>
            </a:r>
            <a:endParaRPr lang="en-US" sz="9600" dirty="0">
              <a:latin typeface="Times New Roman" pitchFamily="18" charset="0"/>
              <a:cs typeface="Times New Roman" pitchFamily="18" charset="0"/>
            </a:endParaRPr>
          </a:p>
          <a:p>
            <a:pPr algn="just">
              <a:lnSpc>
                <a:spcPct val="120000"/>
              </a:lnSpc>
              <a:buNone/>
            </a:pPr>
            <a:r>
              <a:rPr lang="en-US" sz="9600" dirty="0">
                <a:latin typeface="Times New Roman" pitchFamily="18" charset="0"/>
                <a:cs typeface="Times New Roman" pitchFamily="18" charset="0"/>
              </a:rPr>
              <a:t> </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7924800" cy="6169152"/>
          </a:xfrm>
        </p:spPr>
        <p:txBody>
          <a:bodyPr>
            <a:normAutofit fontScale="92500" lnSpcReduction="20000"/>
          </a:bodyPr>
          <a:lstStyle/>
          <a:p>
            <a:pPr lvl="0" algn="just">
              <a:lnSpc>
                <a:spcPct val="120000"/>
              </a:lnSpc>
            </a:pPr>
            <a:r>
              <a:rPr lang="en-US" dirty="0" smtClean="0">
                <a:latin typeface="Times New Roman" pitchFamily="18" charset="0"/>
                <a:cs typeface="Times New Roman" pitchFamily="18" charset="0"/>
              </a:rPr>
              <a:t>Novel methods of teaching like</a:t>
            </a:r>
          </a:p>
          <a:p>
            <a:pPr>
              <a:lnSpc>
                <a:spcPct val="120000"/>
              </a:lnSpc>
              <a:buFont typeface="Wingdings" pitchFamily="2" charset="2"/>
              <a:buChar char="Ø"/>
            </a:pPr>
            <a:r>
              <a:rPr lang="en-US" i="1" dirty="0" smtClean="0">
                <a:latin typeface="Times New Roman" pitchFamily="18" charset="0"/>
                <a:cs typeface="Times New Roman" pitchFamily="18" charset="0"/>
              </a:rPr>
              <a:t>Quizzes, u</a:t>
            </a:r>
            <a:r>
              <a:rPr lang="en-US" i="1" dirty="0" smtClean="0"/>
              <a:t>nannounced (surprise) test, presentations, participatory learning exercises, project/model making for continuous assessment </a:t>
            </a:r>
            <a:endParaRPr lang="en-US" i="1" dirty="0" smtClean="0">
              <a:latin typeface="Times New Roman" pitchFamily="18" charset="0"/>
              <a:cs typeface="Times New Roman" pitchFamily="18" charset="0"/>
            </a:endParaRPr>
          </a:p>
          <a:p>
            <a:pPr lvl="0" algn="just">
              <a:lnSpc>
                <a:spcPct val="120000"/>
              </a:lnSpc>
              <a:buFont typeface="Wingdings" pitchFamily="2" charset="2"/>
              <a:buChar char="Ø"/>
            </a:pPr>
            <a:r>
              <a:rPr lang="en-US" i="1" dirty="0" smtClean="0">
                <a:latin typeface="Times New Roman" pitchFamily="18" charset="0"/>
                <a:cs typeface="Times New Roman" pitchFamily="18" charset="0"/>
              </a:rPr>
              <a:t>Teaching by testing</a:t>
            </a:r>
          </a:p>
          <a:p>
            <a:pPr lvl="0" algn="just">
              <a:lnSpc>
                <a:spcPct val="120000"/>
              </a:lnSpc>
              <a:buFont typeface="Wingdings" pitchFamily="2" charset="2"/>
              <a:buChar char="Ø"/>
            </a:pPr>
            <a:r>
              <a:rPr lang="en-US" i="1" dirty="0" smtClean="0">
                <a:latin typeface="Times New Roman" pitchFamily="18" charset="0"/>
                <a:cs typeface="Times New Roman" pitchFamily="18" charset="0"/>
              </a:rPr>
              <a:t>Putting a poster on a topic etc. </a:t>
            </a:r>
          </a:p>
          <a:p>
            <a:pPr lvl="0" algn="just">
              <a:lnSpc>
                <a:spcPct val="120000"/>
              </a:lnSpc>
              <a:buFont typeface="Wingdings" pitchFamily="2" charset="2"/>
              <a:buChar char="Ø"/>
            </a:pPr>
            <a:r>
              <a:rPr lang="en-US" i="1" dirty="0" smtClean="0">
                <a:latin typeface="Times New Roman" pitchFamily="18" charset="0"/>
                <a:cs typeface="Times New Roman" pitchFamily="18" charset="0"/>
              </a:rPr>
              <a:t>The play – way method </a:t>
            </a:r>
          </a:p>
          <a:p>
            <a:pPr lvl="0" algn="just">
              <a:lnSpc>
                <a:spcPct val="120000"/>
              </a:lnSpc>
            </a:pPr>
            <a:r>
              <a:rPr lang="en-US" i="1" dirty="0" smtClean="0">
                <a:latin typeface="Times New Roman" pitchFamily="18" charset="0"/>
                <a:cs typeface="Times New Roman" pitchFamily="18" charset="0"/>
              </a:rPr>
              <a:t>FGDs on some topics given for self study</a:t>
            </a:r>
          </a:p>
          <a:p>
            <a:pPr lvl="0" algn="just">
              <a:lnSpc>
                <a:spcPct val="120000"/>
              </a:lnSpc>
            </a:pPr>
            <a:r>
              <a:rPr lang="en-US" i="1" dirty="0" smtClean="0">
                <a:latin typeface="Times New Roman" pitchFamily="18" charset="0"/>
                <a:cs typeface="Times New Roman" pitchFamily="18" charset="0"/>
              </a:rPr>
              <a:t>Regularity and punctuality in teaching and other chores on part of teachers</a:t>
            </a:r>
          </a:p>
          <a:p>
            <a:pPr algn="just">
              <a:lnSpc>
                <a:spcPct val="120000"/>
              </a:lnSpc>
            </a:pPr>
            <a:r>
              <a:rPr lang="en-US" i="1" dirty="0" smtClean="0"/>
              <a:t>Creating more facilities for research and innovative </a:t>
            </a:r>
            <a:r>
              <a:rPr lang="en-US" i="1" dirty="0" err="1" smtClean="0"/>
              <a:t>programme</a:t>
            </a:r>
            <a:r>
              <a:rPr lang="en-US" i="1" dirty="0" smtClean="0"/>
              <a:t> </a:t>
            </a:r>
          </a:p>
          <a:p>
            <a:pPr algn="just">
              <a:lnSpc>
                <a:spcPct val="120000"/>
              </a:lnSpc>
            </a:pPr>
            <a:r>
              <a:rPr lang="en-US" i="1" dirty="0" smtClean="0"/>
              <a:t>Access for differently </a:t>
            </a:r>
            <a:r>
              <a:rPr lang="en-US" i="1" dirty="0" err="1" smtClean="0"/>
              <a:t>abled</a:t>
            </a:r>
            <a:r>
              <a:rPr lang="en-US" i="1" dirty="0" smtClean="0"/>
              <a:t> students</a:t>
            </a:r>
          </a:p>
          <a:p>
            <a:pPr lvl="0" algn="just">
              <a:lnSpc>
                <a:spcPct val="120000"/>
              </a:lnSpc>
            </a:pPr>
            <a:r>
              <a:rPr lang="en-US" i="1" dirty="0" smtClean="0"/>
              <a:t>Knowledge generation, development of effective instructional material and its transmission</a:t>
            </a:r>
          </a:p>
          <a:p>
            <a:pPr lvl="0" algn="just">
              <a:lnSpc>
                <a:spcPct val="120000"/>
              </a:lnSpc>
            </a:pPr>
            <a:endParaRPr lang="en-US" i="1" dirty="0" smtClean="0"/>
          </a:p>
          <a:p>
            <a:pPr algn="just">
              <a:lnSpc>
                <a:spcPct val="120000"/>
              </a:lnSpc>
            </a:pPr>
            <a:endParaRPr lang="en-US" i="1" dirty="0" smtClean="0"/>
          </a:p>
          <a:p>
            <a:pPr lvl="0" algn="just">
              <a:lnSpc>
                <a:spcPct val="120000"/>
              </a:lnSpc>
            </a:pPr>
            <a:endParaRPr lang="en-US" i="1" dirty="0" smtClean="0">
              <a:latin typeface="Times New Roman" pitchFamily="18" charset="0"/>
              <a:cs typeface="Times New Roman" pitchFamily="18" charset="0"/>
            </a:endParaRPr>
          </a:p>
          <a:p>
            <a:pPr lvl="0" algn="just">
              <a:lnSpc>
                <a:spcPct val="120000"/>
              </a:lnSpc>
            </a:pPr>
            <a:endParaRPr lang="en-US" dirty="0" smtClean="0">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382000" cy="990600"/>
          </a:xfrm>
        </p:spPr>
        <p:txBody>
          <a:bodyPr>
            <a:noAutofit/>
          </a:bodyPr>
          <a:lstStyle/>
          <a:p>
            <a:pPr algn="ctr"/>
            <a:r>
              <a:rPr lang="en-US" sz="3200" b="1" dirty="0" smtClean="0">
                <a:latin typeface="Times New Roman" pitchFamily="18" charset="0"/>
                <a:cs typeface="Times New Roman" pitchFamily="18" charset="0"/>
              </a:rPr>
              <a:t>guidelines </a:t>
            </a:r>
            <a:r>
              <a:rPr lang="en-US" sz="3200" b="1" dirty="0">
                <a:latin typeface="Times New Roman" pitchFamily="18" charset="0"/>
                <a:cs typeface="Times New Roman" pitchFamily="18" charset="0"/>
              </a:rPr>
              <a:t>to </a:t>
            </a:r>
            <a:r>
              <a:rPr lang="en-US" sz="3200" b="1" dirty="0" smtClean="0">
                <a:latin typeface="Times New Roman" pitchFamily="18" charset="0"/>
                <a:cs typeface="Times New Roman" pitchFamily="18" charset="0"/>
              </a:rPr>
              <a:t>improve quality </a:t>
            </a:r>
            <a:r>
              <a:rPr lang="en-US" sz="3200" b="1" dirty="0">
                <a:latin typeface="Times New Roman" pitchFamily="18" charset="0"/>
                <a:cs typeface="Times New Roman" pitchFamily="18" charset="0"/>
              </a:rPr>
              <a:t>of question papers</a:t>
            </a:r>
          </a:p>
        </p:txBody>
      </p:sp>
      <p:sp>
        <p:nvSpPr>
          <p:cNvPr id="3" name="Content Placeholder 2"/>
          <p:cNvSpPr>
            <a:spLocks noGrp="1"/>
          </p:cNvSpPr>
          <p:nvPr>
            <p:ph sz="quarter" idx="1"/>
          </p:nvPr>
        </p:nvSpPr>
        <p:spPr>
          <a:xfrm>
            <a:off x="457200" y="1524000"/>
            <a:ext cx="8229600" cy="4953000"/>
          </a:xfrm>
        </p:spPr>
        <p:txBody>
          <a:bodyPr>
            <a:normAutofit fontScale="92500" lnSpcReduction="10000"/>
          </a:bodyPr>
          <a:lstStyle/>
          <a:p>
            <a:pPr lvl="0" algn="just"/>
            <a:endParaRPr lang="en-US" dirty="0" smtClean="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Touch </a:t>
            </a:r>
            <a:r>
              <a:rPr lang="en-US" dirty="0">
                <a:latin typeface="Times New Roman" pitchFamily="18" charset="0"/>
                <a:cs typeface="Times New Roman" pitchFamily="18" charset="0"/>
              </a:rPr>
              <a:t>upon all the aspects of the prescribed </a:t>
            </a:r>
            <a:r>
              <a:rPr lang="en-US" dirty="0" smtClean="0">
                <a:latin typeface="Times New Roman" pitchFamily="18" charset="0"/>
                <a:cs typeface="Times New Roman" pitchFamily="18" charset="0"/>
              </a:rPr>
              <a:t>syllabus</a:t>
            </a:r>
            <a:endParaRPr lang="en-US" dirty="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Judicious </a:t>
            </a:r>
            <a:r>
              <a:rPr lang="en-US" dirty="0">
                <a:latin typeface="Times New Roman" pitchFamily="18" charset="0"/>
                <a:cs typeface="Times New Roman" pitchFamily="18" charset="0"/>
              </a:rPr>
              <a:t>mix of short and long answer type </a:t>
            </a:r>
            <a:r>
              <a:rPr lang="en-US" dirty="0" smtClean="0">
                <a:latin typeface="Times New Roman" pitchFamily="18" charset="0"/>
                <a:cs typeface="Times New Roman" pitchFamily="18" charset="0"/>
              </a:rPr>
              <a:t>questions</a:t>
            </a:r>
            <a:endParaRPr lang="en-US" dirty="0">
              <a:latin typeface="Times New Roman" pitchFamily="18" charset="0"/>
              <a:cs typeface="Times New Roman" pitchFamily="18" charset="0"/>
            </a:endParaRPr>
          </a:p>
          <a:p>
            <a:pPr lvl="0" algn="just"/>
            <a:r>
              <a:rPr lang="en-US" dirty="0">
                <a:latin typeface="Times New Roman" pitchFamily="18" charset="0"/>
                <a:cs typeface="Times New Roman" pitchFamily="18" charset="0"/>
              </a:rPr>
              <a:t>The paper setter should not fall for setting obvious and stereo type questions. </a:t>
            </a:r>
          </a:p>
          <a:p>
            <a:pPr lvl="0"/>
            <a:r>
              <a:rPr lang="en-US" dirty="0" smtClean="0"/>
              <a:t>Including knowledge based, skill based, imaginative thinking, creative thinking, reasoning based questions</a:t>
            </a:r>
          </a:p>
          <a:p>
            <a:pPr lvl="0"/>
            <a:r>
              <a:rPr lang="en-US" dirty="0" smtClean="0"/>
              <a:t>Difficulty level of questions in each unit /section be comparable</a:t>
            </a:r>
          </a:p>
          <a:p>
            <a:pPr lvl="0"/>
            <a:r>
              <a:rPr lang="en-US" dirty="0" smtClean="0"/>
              <a:t>Differentiate between high achiever, average and low achievers</a:t>
            </a:r>
          </a:p>
          <a:p>
            <a:pPr lvl="0"/>
            <a:r>
              <a:rPr lang="en-US" dirty="0" smtClean="0"/>
              <a:t>Allocation of marks to each question or parts of question, with a more detailed breakdown wherever necessary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229600" cy="1143000"/>
          </a:xfrm>
        </p:spPr>
        <p:txBody>
          <a:bodyPr>
            <a:normAutofit/>
          </a:bodyPr>
          <a:lstStyle/>
          <a:p>
            <a:r>
              <a:rPr lang="en-US" b="1" dirty="0" smtClean="0"/>
              <a:t>introducing </a:t>
            </a:r>
            <a:r>
              <a:rPr lang="en-US" b="1" dirty="0" err="1" smtClean="0"/>
              <a:t>m.phil</a:t>
            </a:r>
            <a:r>
              <a:rPr lang="en-US" b="1" dirty="0" smtClean="0"/>
              <a:t>. /</a:t>
            </a:r>
            <a:r>
              <a:rPr lang="en-US" b="1" dirty="0" err="1" smtClean="0"/>
              <a:t>m.phil</a:t>
            </a:r>
            <a:r>
              <a:rPr lang="en-US" b="1" dirty="0" smtClean="0"/>
              <a:t>. </a:t>
            </a:r>
            <a:r>
              <a:rPr lang="en-US" b="1" dirty="0" err="1" smtClean="0"/>
              <a:t>ph.d</a:t>
            </a:r>
            <a:r>
              <a:rPr lang="en-US" b="1" dirty="0" smtClean="0"/>
              <a:t>. integrated </a:t>
            </a:r>
            <a:r>
              <a:rPr lang="en-US" b="1" dirty="0" err="1" smtClean="0"/>
              <a:t>programme</a:t>
            </a:r>
            <a:r>
              <a:rPr lang="en-US" b="1" dirty="0" smtClean="0"/>
              <a:t> in home science</a:t>
            </a:r>
            <a:endParaRPr lang="en-US" b="1" dirty="0"/>
          </a:p>
        </p:txBody>
      </p:sp>
      <p:sp>
        <p:nvSpPr>
          <p:cNvPr id="3" name="Content Placeholder 2"/>
          <p:cNvSpPr>
            <a:spLocks noGrp="1"/>
          </p:cNvSpPr>
          <p:nvPr>
            <p:ph sz="quarter" idx="1"/>
          </p:nvPr>
        </p:nvSpPr>
        <p:spPr/>
        <p:txBody>
          <a:bodyPr>
            <a:normAutofit lnSpcReduction="10000"/>
          </a:bodyPr>
          <a:lstStyle/>
          <a:p>
            <a:r>
              <a:rPr lang="en-US" b="1" dirty="0" err="1" smtClean="0"/>
              <a:t>Programme</a:t>
            </a:r>
            <a:r>
              <a:rPr lang="en-US" b="1" dirty="0" smtClean="0"/>
              <a:t> Name:</a:t>
            </a:r>
            <a:r>
              <a:rPr lang="en-US" dirty="0" smtClean="0"/>
              <a:t> </a:t>
            </a:r>
            <a:r>
              <a:rPr lang="en-US" dirty="0" err="1" smtClean="0"/>
              <a:t>M.Phil</a:t>
            </a:r>
            <a:r>
              <a:rPr lang="en-US" dirty="0" smtClean="0"/>
              <a:t> / </a:t>
            </a:r>
            <a:r>
              <a:rPr lang="en-US" dirty="0" err="1" smtClean="0"/>
              <a:t>M.Phil</a:t>
            </a:r>
            <a:r>
              <a:rPr lang="en-US" dirty="0" smtClean="0"/>
              <a:t> </a:t>
            </a:r>
            <a:r>
              <a:rPr lang="en-US" dirty="0" err="1" smtClean="0"/>
              <a:t>Ph.D</a:t>
            </a:r>
            <a:r>
              <a:rPr lang="en-US" dirty="0" smtClean="0"/>
              <a:t> (Integrated) in Home Science(Clothing and Textile/Human Development/Food Science and Nutrition/Resource Management/Extension Education) </a:t>
            </a:r>
          </a:p>
          <a:p>
            <a:pPr algn="just"/>
            <a:r>
              <a:rPr lang="en-US" dirty="0" smtClean="0"/>
              <a:t>Duration: M Phil – 2 Semesters</a:t>
            </a:r>
          </a:p>
          <a:p>
            <a:pPr algn="just"/>
            <a:r>
              <a:rPr lang="en-US" b="1" dirty="0" smtClean="0"/>
              <a:t>Significance:</a:t>
            </a:r>
            <a:r>
              <a:rPr lang="en-US" dirty="0" smtClean="0"/>
              <a:t> The ratio of students who are interested in PhD and the number that can be accommodated is high in Home Science. The </a:t>
            </a:r>
            <a:r>
              <a:rPr lang="en-US" dirty="0" err="1" smtClean="0"/>
              <a:t>M.Phil</a:t>
            </a:r>
            <a:r>
              <a:rPr lang="en-US" dirty="0" smtClean="0"/>
              <a:t> + PhD Integrated </a:t>
            </a:r>
            <a:r>
              <a:rPr lang="en-US" dirty="0" err="1" smtClean="0"/>
              <a:t>programme</a:t>
            </a:r>
            <a:r>
              <a:rPr lang="en-US" dirty="0" smtClean="0"/>
              <a:t> will be a promising </a:t>
            </a:r>
            <a:r>
              <a:rPr lang="en-US" dirty="0" err="1" smtClean="0"/>
              <a:t>programme</a:t>
            </a:r>
            <a:r>
              <a:rPr lang="en-US" dirty="0" smtClean="0"/>
              <a:t> to retain all those students who are currently being denied admission in PhD.</a:t>
            </a:r>
          </a:p>
          <a:p>
            <a:pPr algn="just"/>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err="1" smtClean="0"/>
              <a:t>Contd</a:t>
            </a:r>
            <a:r>
              <a:rPr lang="en-US" dirty="0" smtClean="0"/>
              <a:t>……</a:t>
            </a:r>
            <a:endParaRPr lang="en-US" dirty="0"/>
          </a:p>
        </p:txBody>
      </p:sp>
      <p:sp>
        <p:nvSpPr>
          <p:cNvPr id="3" name="Content Placeholder 2"/>
          <p:cNvSpPr>
            <a:spLocks noGrp="1"/>
          </p:cNvSpPr>
          <p:nvPr>
            <p:ph sz="quarter" idx="1"/>
          </p:nvPr>
        </p:nvSpPr>
        <p:spPr>
          <a:xfrm>
            <a:off x="304800" y="1066800"/>
            <a:ext cx="7772400" cy="5407152"/>
          </a:xfrm>
        </p:spPr>
        <p:txBody>
          <a:bodyPr/>
          <a:lstStyle/>
          <a:p>
            <a:pPr>
              <a:buNone/>
            </a:pPr>
            <a:r>
              <a:rPr lang="en-US" dirty="0" smtClean="0"/>
              <a:t>In accordance with proposed structure of </a:t>
            </a:r>
            <a:r>
              <a:rPr lang="en-US" dirty="0" err="1" smtClean="0"/>
              <a:t>vidyapith</a:t>
            </a:r>
            <a:endParaRPr lang="en-US" dirty="0" smtClean="0"/>
          </a:p>
          <a:p>
            <a:pPr>
              <a:buNone/>
            </a:pPr>
            <a:r>
              <a:rPr lang="en-US" b="1" dirty="0" smtClean="0"/>
              <a:t>Core paper or disciplinary courses-</a:t>
            </a:r>
            <a:endParaRPr lang="en-US" dirty="0" smtClean="0"/>
          </a:p>
          <a:p>
            <a:pPr lvl="0"/>
            <a:r>
              <a:rPr lang="en-US" dirty="0" smtClean="0"/>
              <a:t>    Recent advances in Clothing and Textiles</a:t>
            </a:r>
          </a:p>
          <a:p>
            <a:pPr lvl="0"/>
            <a:r>
              <a:rPr lang="en-US" dirty="0" smtClean="0"/>
              <a:t>    Recent advances in Human Development</a:t>
            </a:r>
          </a:p>
          <a:p>
            <a:pPr lvl="0"/>
            <a:r>
              <a:rPr lang="en-US" dirty="0" smtClean="0"/>
              <a:t>    Recent advances in Extension Education</a:t>
            </a:r>
          </a:p>
          <a:p>
            <a:pPr lvl="0"/>
            <a:r>
              <a:rPr lang="en-US" dirty="0" smtClean="0"/>
              <a:t>    Recent advances in Food science and Nutrition</a:t>
            </a:r>
          </a:p>
          <a:p>
            <a:pPr lvl="0"/>
            <a:r>
              <a:rPr lang="en-US" dirty="0" smtClean="0"/>
              <a:t>    Recent advances in Family Resource Management</a:t>
            </a:r>
          </a:p>
          <a:p>
            <a:pPr>
              <a:buNone/>
            </a:pPr>
            <a:r>
              <a:rPr lang="en-US" dirty="0" smtClean="0"/>
              <a:t>(Course content likely to be revised every two year)</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487362"/>
          </a:xfrm>
        </p:spPr>
        <p:txBody>
          <a:bodyPr>
            <a:normAutofit fontScale="90000"/>
          </a:bodyPr>
          <a:lstStyle/>
          <a:p>
            <a:r>
              <a:rPr lang="en-US" dirty="0" err="1" smtClean="0"/>
              <a:t>Contd</a:t>
            </a:r>
            <a:r>
              <a:rPr lang="en-US" dirty="0" smtClean="0"/>
              <a:t>….</a:t>
            </a:r>
            <a:endParaRPr lang="en-US" dirty="0"/>
          </a:p>
        </p:txBody>
      </p:sp>
      <p:sp>
        <p:nvSpPr>
          <p:cNvPr id="3" name="Content Placeholder 2"/>
          <p:cNvSpPr>
            <a:spLocks noGrp="1"/>
          </p:cNvSpPr>
          <p:nvPr>
            <p:ph sz="quarter" idx="1"/>
          </p:nvPr>
        </p:nvSpPr>
        <p:spPr>
          <a:xfrm>
            <a:off x="304800" y="762000"/>
            <a:ext cx="8153400" cy="5711952"/>
          </a:xfrm>
        </p:spPr>
        <p:txBody>
          <a:bodyPr>
            <a:normAutofit fontScale="85000" lnSpcReduction="10000"/>
          </a:bodyPr>
          <a:lstStyle/>
          <a:p>
            <a:pPr>
              <a:buNone/>
            </a:pPr>
            <a:r>
              <a:rPr lang="en-US" dirty="0" smtClean="0"/>
              <a:t>Courses for Reading electives-</a:t>
            </a:r>
          </a:p>
          <a:p>
            <a:pPr>
              <a:buNone/>
            </a:pPr>
            <a:r>
              <a:rPr lang="en-US" b="1" dirty="0" smtClean="0"/>
              <a:t>Human Development </a:t>
            </a:r>
            <a:endParaRPr lang="en-US" dirty="0" smtClean="0"/>
          </a:p>
          <a:p>
            <a:pPr lvl="0"/>
            <a:r>
              <a:rPr lang="en-US" dirty="0" smtClean="0"/>
              <a:t>Gender issues in Human Development and Family Relations </a:t>
            </a:r>
          </a:p>
          <a:p>
            <a:pPr lvl="0"/>
            <a:r>
              <a:rPr lang="en-US" dirty="0" smtClean="0"/>
              <a:t>Organization and management of </a:t>
            </a:r>
            <a:r>
              <a:rPr lang="en-US" dirty="0" err="1" smtClean="0"/>
              <a:t>programme</a:t>
            </a:r>
            <a:r>
              <a:rPr lang="en-US" dirty="0" smtClean="0"/>
              <a:t> for children and families in need </a:t>
            </a:r>
          </a:p>
          <a:p>
            <a:pPr lvl="0"/>
            <a:r>
              <a:rPr lang="en-US" dirty="0" smtClean="0"/>
              <a:t>Development of learning material and children’s literature</a:t>
            </a:r>
          </a:p>
          <a:p>
            <a:pPr lvl="0"/>
            <a:r>
              <a:rPr lang="en-US" dirty="0" smtClean="0"/>
              <a:t>Mental health in developmental perspective</a:t>
            </a:r>
          </a:p>
          <a:p>
            <a:pPr lvl="0"/>
            <a:r>
              <a:rPr lang="en-US" dirty="0" smtClean="0"/>
              <a:t>Inclusive education</a:t>
            </a:r>
          </a:p>
          <a:p>
            <a:r>
              <a:rPr lang="en-US" dirty="0" smtClean="0"/>
              <a:t>Stress: implications and management</a:t>
            </a:r>
          </a:p>
          <a:p>
            <a:pPr>
              <a:buNone/>
            </a:pPr>
            <a:r>
              <a:rPr lang="en-US" b="1" dirty="0" smtClean="0"/>
              <a:t>Food Science and Nutrition</a:t>
            </a:r>
            <a:endParaRPr lang="en-US" dirty="0" smtClean="0"/>
          </a:p>
          <a:p>
            <a:pPr lvl="0"/>
            <a:r>
              <a:rPr lang="en-US" dirty="0" smtClean="0"/>
              <a:t>Food and Nutrition Security</a:t>
            </a:r>
          </a:p>
          <a:p>
            <a:pPr lvl="0"/>
            <a:r>
              <a:rPr lang="en-US" dirty="0" smtClean="0"/>
              <a:t>Introduction to </a:t>
            </a:r>
            <a:r>
              <a:rPr lang="en-US" dirty="0" err="1" smtClean="0"/>
              <a:t>nutrigenomics</a:t>
            </a:r>
            <a:r>
              <a:rPr lang="en-US" dirty="0" smtClean="0"/>
              <a:t> </a:t>
            </a:r>
          </a:p>
          <a:p>
            <a:pPr lvl="0"/>
            <a:r>
              <a:rPr lang="en-US" dirty="0" err="1" smtClean="0"/>
              <a:t>Prebiotics</a:t>
            </a:r>
            <a:r>
              <a:rPr lang="en-US" dirty="0" smtClean="0"/>
              <a:t> and </a:t>
            </a:r>
            <a:r>
              <a:rPr lang="en-US" dirty="0" err="1" smtClean="0"/>
              <a:t>Probiotics</a:t>
            </a:r>
            <a:endParaRPr lang="en-US" dirty="0" smtClean="0"/>
          </a:p>
          <a:p>
            <a:pPr lvl="0"/>
            <a:r>
              <a:rPr lang="en-US" dirty="0" smtClean="0"/>
              <a:t>Public nutrition – Salient Features</a:t>
            </a:r>
          </a:p>
          <a:p>
            <a:pPr lvl="0"/>
            <a:r>
              <a:rPr lang="en-US" dirty="0" smtClean="0"/>
              <a:t>Newer technologies for food processing </a:t>
            </a:r>
          </a:p>
          <a:p>
            <a:pPr lvl="0"/>
            <a:r>
              <a:rPr lang="en-US" dirty="0" smtClean="0"/>
              <a:t>Nutrition in </a:t>
            </a:r>
            <a:r>
              <a:rPr lang="en-US" dirty="0" err="1" smtClean="0"/>
              <a:t>Ayurveda</a:t>
            </a:r>
            <a:endParaRPr lang="en-US" dirty="0" smtClean="0"/>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563562"/>
          </a:xfrm>
        </p:spPr>
        <p:txBody>
          <a:bodyPr/>
          <a:lstStyle/>
          <a:p>
            <a:r>
              <a:rPr lang="en-US" dirty="0" err="1" smtClean="0"/>
              <a:t>Contd</a:t>
            </a:r>
            <a:r>
              <a:rPr lang="en-US" dirty="0" smtClean="0"/>
              <a:t>….</a:t>
            </a:r>
            <a:endParaRPr lang="en-US" dirty="0"/>
          </a:p>
        </p:txBody>
      </p:sp>
      <p:sp>
        <p:nvSpPr>
          <p:cNvPr id="3" name="Content Placeholder 2"/>
          <p:cNvSpPr>
            <a:spLocks noGrp="1"/>
          </p:cNvSpPr>
          <p:nvPr>
            <p:ph sz="quarter" idx="1"/>
          </p:nvPr>
        </p:nvSpPr>
        <p:spPr>
          <a:xfrm>
            <a:off x="304800" y="685800"/>
            <a:ext cx="8001000" cy="5788152"/>
          </a:xfrm>
        </p:spPr>
        <p:txBody>
          <a:bodyPr>
            <a:normAutofit lnSpcReduction="10000"/>
          </a:bodyPr>
          <a:lstStyle/>
          <a:p>
            <a:pPr>
              <a:buNone/>
            </a:pPr>
            <a:r>
              <a:rPr lang="en-US" b="1" dirty="0" smtClean="0"/>
              <a:t>Clothing and Textiles</a:t>
            </a:r>
            <a:endParaRPr lang="en-US" dirty="0" smtClean="0"/>
          </a:p>
          <a:p>
            <a:pPr lvl="0"/>
            <a:r>
              <a:rPr lang="en-US" dirty="0" smtClean="0"/>
              <a:t>Textile conservation</a:t>
            </a:r>
          </a:p>
          <a:p>
            <a:pPr lvl="0"/>
            <a:r>
              <a:rPr lang="en-US" dirty="0" smtClean="0"/>
              <a:t>Color science and instrumentation</a:t>
            </a:r>
          </a:p>
          <a:p>
            <a:pPr lvl="0"/>
            <a:r>
              <a:rPr lang="en-US" dirty="0" smtClean="0"/>
              <a:t>Science of clothing comfort </a:t>
            </a:r>
          </a:p>
          <a:p>
            <a:pPr lvl="0"/>
            <a:r>
              <a:rPr lang="en-US" dirty="0" smtClean="0"/>
              <a:t>Functional clothing</a:t>
            </a:r>
          </a:p>
          <a:p>
            <a:pPr lvl="0"/>
            <a:r>
              <a:rPr lang="en-US" dirty="0" smtClean="0"/>
              <a:t>Design thinking</a:t>
            </a:r>
          </a:p>
          <a:p>
            <a:pPr>
              <a:buNone/>
            </a:pPr>
            <a:r>
              <a:rPr lang="en-US" b="1" dirty="0" smtClean="0"/>
              <a:t>Family resource management</a:t>
            </a:r>
            <a:endParaRPr lang="en-US" dirty="0" smtClean="0"/>
          </a:p>
          <a:p>
            <a:pPr lvl="0"/>
            <a:r>
              <a:rPr lang="en-US" dirty="0" smtClean="0"/>
              <a:t>Ergonomic applications in interior design</a:t>
            </a:r>
          </a:p>
          <a:p>
            <a:pPr lvl="0"/>
            <a:r>
              <a:rPr lang="en-US" dirty="0" smtClean="0"/>
              <a:t>Ergonomic Evaluation : Tools and Techniques</a:t>
            </a:r>
          </a:p>
          <a:p>
            <a:pPr lvl="0"/>
            <a:r>
              <a:rPr lang="en-US" dirty="0" smtClean="0"/>
              <a:t>Advances in Product Designing</a:t>
            </a:r>
          </a:p>
          <a:p>
            <a:pPr lvl="0"/>
            <a:r>
              <a:rPr lang="en-US" dirty="0" smtClean="0"/>
              <a:t>Cognitive Ergonomics and its Applications</a:t>
            </a:r>
          </a:p>
          <a:p>
            <a:pPr>
              <a:buNone/>
            </a:pPr>
            <a:r>
              <a:rPr lang="en-US" b="1" dirty="0" smtClean="0"/>
              <a:t>Extension Education</a:t>
            </a:r>
            <a:endParaRPr lang="en-US" dirty="0" smtClean="0"/>
          </a:p>
          <a:p>
            <a:pPr lvl="0"/>
            <a:r>
              <a:rPr lang="en-US" dirty="0" smtClean="0"/>
              <a:t>Media and Society</a:t>
            </a:r>
          </a:p>
          <a:p>
            <a:pPr lvl="0"/>
            <a:r>
              <a:rPr lang="en-US" dirty="0" smtClean="0"/>
              <a:t>Communication for Development</a:t>
            </a:r>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077200" cy="685800"/>
          </a:xfrm>
        </p:spPr>
        <p:txBody>
          <a:bodyPr>
            <a:normAutofit fontScale="90000"/>
          </a:bodyPr>
          <a:lstStyle/>
          <a:p>
            <a:r>
              <a:rPr lang="en-US" b="1" dirty="0" smtClean="0"/>
              <a:t>Policies regarding awarding Ph.D. degree</a:t>
            </a:r>
            <a:endParaRPr lang="en-US" b="1" dirty="0"/>
          </a:p>
        </p:txBody>
      </p:sp>
      <p:graphicFrame>
        <p:nvGraphicFramePr>
          <p:cNvPr id="4" name="Content Placeholder 3"/>
          <p:cNvGraphicFramePr>
            <a:graphicFrameLocks noGrp="1"/>
          </p:cNvGraphicFramePr>
          <p:nvPr>
            <p:ph sz="quarter" idx="1"/>
          </p:nvPr>
        </p:nvGraphicFramePr>
        <p:xfrm>
          <a:off x="457200" y="4038601"/>
          <a:ext cx="7620000" cy="2362198"/>
        </p:xfrm>
        <a:graphic>
          <a:graphicData uri="http://schemas.openxmlformats.org/drawingml/2006/table">
            <a:tbl>
              <a:tblPr firstRow="1" bandRow="1">
                <a:tableStyleId>{ED083AE6-46FA-4A59-8FB0-9F97EB10719F}</a:tableStyleId>
              </a:tblPr>
              <a:tblGrid>
                <a:gridCol w="3810000"/>
                <a:gridCol w="3810000"/>
              </a:tblGrid>
              <a:tr h="536530">
                <a:tc>
                  <a:txBody>
                    <a:bodyPr/>
                    <a:lstStyle/>
                    <a:p>
                      <a:pPr algn="ctr">
                        <a:lnSpc>
                          <a:spcPct val="115000"/>
                        </a:lnSpc>
                        <a:spcAft>
                          <a:spcPts val="0"/>
                        </a:spcAft>
                      </a:pPr>
                      <a:r>
                        <a:rPr lang="en-US" sz="1600" dirty="0"/>
                        <a:t>Nomenclature of Master’s degree</a:t>
                      </a:r>
                      <a:endParaRPr lang="en-US" sz="1600" dirty="0">
                        <a:latin typeface="Calibri"/>
                        <a:ea typeface="Times New Roman"/>
                        <a:cs typeface="Mangal"/>
                      </a:endParaRPr>
                    </a:p>
                  </a:txBody>
                  <a:tcPr marL="68580" marR="68580" marT="0" marB="0" anchor="ctr"/>
                </a:tc>
                <a:tc>
                  <a:txBody>
                    <a:bodyPr/>
                    <a:lstStyle/>
                    <a:p>
                      <a:pPr algn="ctr">
                        <a:lnSpc>
                          <a:spcPct val="115000"/>
                        </a:lnSpc>
                        <a:spcAft>
                          <a:spcPts val="0"/>
                        </a:spcAft>
                      </a:pPr>
                      <a:r>
                        <a:rPr lang="en-US" sz="1600" dirty="0"/>
                        <a:t>Titles in Ph.D. Degree</a:t>
                      </a:r>
                      <a:endParaRPr lang="en-US" sz="1600" dirty="0">
                        <a:latin typeface="Calibri"/>
                        <a:ea typeface="Times New Roman"/>
                        <a:cs typeface="Mangal"/>
                      </a:endParaRPr>
                    </a:p>
                  </a:txBody>
                  <a:tcPr marL="68580" marR="68580" marT="0" marB="0" anchor="ctr"/>
                </a:tc>
              </a:tr>
              <a:tr h="608556">
                <a:tc>
                  <a:txBody>
                    <a:bodyPr/>
                    <a:lstStyle/>
                    <a:p>
                      <a:pPr algn="ctr">
                        <a:lnSpc>
                          <a:spcPct val="115000"/>
                        </a:lnSpc>
                        <a:spcAft>
                          <a:spcPts val="0"/>
                        </a:spcAft>
                      </a:pPr>
                      <a:r>
                        <a:rPr lang="en-US" sz="1400" dirty="0"/>
                        <a:t>Master of Science (Home Science)</a:t>
                      </a:r>
                    </a:p>
                    <a:p>
                      <a:pPr algn="ctr">
                        <a:lnSpc>
                          <a:spcPct val="115000"/>
                        </a:lnSpc>
                        <a:spcAft>
                          <a:spcPts val="0"/>
                        </a:spcAft>
                      </a:pPr>
                      <a:r>
                        <a:rPr lang="en-US" sz="1400" dirty="0"/>
                        <a:t>Clothing &amp; Textile</a:t>
                      </a:r>
                      <a:endParaRPr lang="en-US" sz="1400" dirty="0">
                        <a:latin typeface="Calibri"/>
                        <a:ea typeface="Times New Roman"/>
                        <a:cs typeface="Mangal"/>
                      </a:endParaRPr>
                    </a:p>
                  </a:txBody>
                  <a:tcPr marL="68580" marR="68580" marT="0" marB="0" anchor="ctr"/>
                </a:tc>
                <a:tc>
                  <a:txBody>
                    <a:bodyPr/>
                    <a:lstStyle/>
                    <a:p>
                      <a:pPr algn="ctr">
                        <a:lnSpc>
                          <a:spcPct val="115000"/>
                        </a:lnSpc>
                        <a:spcAft>
                          <a:spcPts val="0"/>
                        </a:spcAft>
                      </a:pPr>
                      <a:r>
                        <a:rPr lang="en-US" sz="1400" dirty="0"/>
                        <a:t>Doctor of Philosophy</a:t>
                      </a:r>
                    </a:p>
                    <a:p>
                      <a:pPr algn="ctr">
                        <a:lnSpc>
                          <a:spcPct val="115000"/>
                        </a:lnSpc>
                        <a:spcAft>
                          <a:spcPts val="0"/>
                        </a:spcAft>
                      </a:pPr>
                      <a:r>
                        <a:rPr lang="en-US" sz="1400" dirty="0"/>
                        <a:t>Home Science (Clothing &amp;Textile)</a:t>
                      </a:r>
                      <a:endParaRPr lang="en-US" sz="1400" dirty="0">
                        <a:latin typeface="Calibri"/>
                        <a:ea typeface="Times New Roman"/>
                        <a:cs typeface="Mangal"/>
                      </a:endParaRPr>
                    </a:p>
                  </a:txBody>
                  <a:tcPr marL="68580" marR="68580" marT="0" marB="0" anchor="ctr"/>
                </a:tc>
              </a:tr>
              <a:tr h="608556">
                <a:tc>
                  <a:txBody>
                    <a:bodyPr/>
                    <a:lstStyle/>
                    <a:p>
                      <a:pPr algn="ctr">
                        <a:lnSpc>
                          <a:spcPct val="115000"/>
                        </a:lnSpc>
                        <a:spcAft>
                          <a:spcPts val="0"/>
                        </a:spcAft>
                      </a:pPr>
                      <a:r>
                        <a:rPr lang="en-US" sz="1400"/>
                        <a:t>Master of Science (Home Science)</a:t>
                      </a:r>
                    </a:p>
                    <a:p>
                      <a:pPr>
                        <a:lnSpc>
                          <a:spcPct val="115000"/>
                        </a:lnSpc>
                        <a:spcAft>
                          <a:spcPts val="0"/>
                        </a:spcAft>
                      </a:pPr>
                      <a:r>
                        <a:rPr lang="en-US" sz="1400"/>
                        <a:t>              Food Science and Nutrition</a:t>
                      </a:r>
                      <a:endParaRPr lang="en-US" sz="1400">
                        <a:latin typeface="Calibri"/>
                        <a:ea typeface="Times New Roman"/>
                        <a:cs typeface="Mangal"/>
                      </a:endParaRPr>
                    </a:p>
                  </a:txBody>
                  <a:tcPr marL="68580" marR="68580" marT="0" marB="0" anchor="ctr"/>
                </a:tc>
                <a:tc>
                  <a:txBody>
                    <a:bodyPr/>
                    <a:lstStyle/>
                    <a:p>
                      <a:pPr algn="ctr">
                        <a:lnSpc>
                          <a:spcPct val="115000"/>
                        </a:lnSpc>
                        <a:spcAft>
                          <a:spcPts val="0"/>
                        </a:spcAft>
                      </a:pPr>
                      <a:r>
                        <a:rPr lang="en-US" sz="1400" dirty="0"/>
                        <a:t>Doctor of Philosophy</a:t>
                      </a:r>
                    </a:p>
                    <a:p>
                      <a:pPr>
                        <a:lnSpc>
                          <a:spcPct val="115000"/>
                        </a:lnSpc>
                        <a:spcAft>
                          <a:spcPts val="0"/>
                        </a:spcAft>
                      </a:pPr>
                      <a:r>
                        <a:rPr lang="en-US" sz="1400" dirty="0"/>
                        <a:t>Home Science (Food Science and Nutrition)</a:t>
                      </a:r>
                      <a:endParaRPr lang="en-US" sz="1400" dirty="0">
                        <a:latin typeface="Calibri"/>
                        <a:ea typeface="Times New Roman"/>
                        <a:cs typeface="Mangal"/>
                      </a:endParaRPr>
                    </a:p>
                  </a:txBody>
                  <a:tcPr marL="68580" marR="68580" marT="0" marB="0" anchor="ctr"/>
                </a:tc>
              </a:tr>
              <a:tr h="608556">
                <a:tc>
                  <a:txBody>
                    <a:bodyPr/>
                    <a:lstStyle/>
                    <a:p>
                      <a:pPr algn="ctr">
                        <a:lnSpc>
                          <a:spcPct val="115000"/>
                        </a:lnSpc>
                        <a:spcAft>
                          <a:spcPts val="0"/>
                        </a:spcAft>
                      </a:pPr>
                      <a:r>
                        <a:rPr lang="en-US" sz="1400"/>
                        <a:t>Master of Science (Home Science)</a:t>
                      </a:r>
                    </a:p>
                    <a:p>
                      <a:pPr algn="ctr">
                        <a:lnSpc>
                          <a:spcPct val="115000"/>
                        </a:lnSpc>
                        <a:spcAft>
                          <a:spcPts val="0"/>
                        </a:spcAft>
                      </a:pPr>
                      <a:r>
                        <a:rPr lang="en-US" sz="1400"/>
                        <a:t>Human Development</a:t>
                      </a:r>
                      <a:endParaRPr lang="en-US" sz="1400">
                        <a:latin typeface="Calibri"/>
                        <a:ea typeface="Times New Roman"/>
                        <a:cs typeface="Mangal"/>
                      </a:endParaRPr>
                    </a:p>
                  </a:txBody>
                  <a:tcPr marL="68580" marR="68580" marT="0" marB="0" anchor="ctr"/>
                </a:tc>
                <a:tc>
                  <a:txBody>
                    <a:bodyPr/>
                    <a:lstStyle/>
                    <a:p>
                      <a:pPr algn="ctr">
                        <a:lnSpc>
                          <a:spcPct val="115000"/>
                        </a:lnSpc>
                        <a:spcAft>
                          <a:spcPts val="0"/>
                        </a:spcAft>
                      </a:pPr>
                      <a:r>
                        <a:rPr lang="en-US" sz="1400" dirty="0"/>
                        <a:t>Doctor of Philosophy</a:t>
                      </a:r>
                    </a:p>
                    <a:p>
                      <a:pPr algn="ctr">
                        <a:lnSpc>
                          <a:spcPct val="115000"/>
                        </a:lnSpc>
                        <a:spcAft>
                          <a:spcPts val="0"/>
                        </a:spcAft>
                      </a:pPr>
                      <a:r>
                        <a:rPr lang="en-US" sz="1400" dirty="0"/>
                        <a:t>Home Science (Human Development)</a:t>
                      </a:r>
                      <a:endParaRPr lang="en-US" sz="1400" dirty="0">
                        <a:latin typeface="Calibri"/>
                        <a:ea typeface="Times New Roman"/>
                        <a:cs typeface="Mangal"/>
                      </a:endParaRPr>
                    </a:p>
                  </a:txBody>
                  <a:tcPr marL="68580" marR="68580" marT="0" marB="0" anchor="ctr"/>
                </a:tc>
              </a:tr>
            </a:tbl>
          </a:graphicData>
        </a:graphic>
      </p:graphicFrame>
      <p:sp>
        <p:nvSpPr>
          <p:cNvPr id="5" name="TextBox 4"/>
          <p:cNvSpPr txBox="1"/>
          <p:nvPr/>
        </p:nvSpPr>
        <p:spPr>
          <a:xfrm>
            <a:off x="457200" y="1371600"/>
            <a:ext cx="7772400" cy="2862322"/>
          </a:xfrm>
          <a:prstGeom prst="rect">
            <a:avLst/>
          </a:prstGeom>
          <a:noFill/>
        </p:spPr>
        <p:txBody>
          <a:bodyPr wrap="square" rtlCol="0">
            <a:spAutoFit/>
          </a:bodyPr>
          <a:lstStyle/>
          <a:p>
            <a:pPr lvl="0" algn="just">
              <a:buFont typeface="Arial" pitchFamily="34" charset="0"/>
              <a:buChar char="•"/>
            </a:pPr>
            <a:r>
              <a:rPr lang="en-US" dirty="0" smtClean="0"/>
              <a:t>If a student has one Master’s degree in any specialization of Home Science, Ph.D. degree should carry the title according to the specific nomenclature of Master’s degree.</a:t>
            </a:r>
          </a:p>
          <a:p>
            <a:pPr lvl="0" algn="just">
              <a:buFont typeface="Arial" pitchFamily="34" charset="0"/>
              <a:buChar char="•"/>
            </a:pPr>
            <a:r>
              <a:rPr lang="en-US" dirty="0" smtClean="0"/>
              <a:t>If a student has two Master’s degree either in different specialization of Home Science or in two different disciplines (e.g., one in Home-Science and second in other than Home-Science such as psychology/ education.), it should be the discretion of student to choose any one title in Ph.D. degree at the time of admission and degree should carry that title.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ACTION PLAN- FACULTY OF HOME SCIENCE</a:t>
            </a: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37889" name="Object 1"/>
          <p:cNvGraphicFramePr>
            <a:graphicFrameLocks noChangeAspect="1"/>
          </p:cNvGraphicFramePr>
          <p:nvPr/>
        </p:nvGraphicFramePr>
        <p:xfrm>
          <a:off x="152400" y="685800"/>
          <a:ext cx="8491728" cy="5867400"/>
        </p:xfrm>
        <a:graphic>
          <a:graphicData uri="http://schemas.openxmlformats.org/presentationml/2006/ole">
            <p:oleObj spid="_x0000_s37889" name="Slide" r:id="rId3" imgW="2642677" imgH="1981267" progId="PowerPoint.Slide.12">
              <p:embed/>
            </p:oleObj>
          </a:graphicData>
        </a:graphic>
      </p:graphicFrame>
      <p:sp>
        <p:nvSpPr>
          <p:cNvPr id="37891" name="Rectangle 3"/>
          <p:cNvSpPr>
            <a:spLocks noChangeArrowheads="1"/>
          </p:cNvSpPr>
          <p:nvPr/>
        </p:nvSpPr>
        <p:spPr bwMode="auto">
          <a:xfrm>
            <a:off x="0" y="7058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rPr>
              <a:t> </a:t>
            </a: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smtClean="0"/>
              <a:t>T</a:t>
            </a:r>
            <a:r>
              <a:rPr lang="en-US" dirty="0" smtClean="0"/>
              <a:t>o award degree to Post-Doctoral Fellow:</a:t>
            </a:r>
            <a:endParaRPr lang="en-US" dirty="0"/>
          </a:p>
        </p:txBody>
      </p:sp>
      <p:sp>
        <p:nvSpPr>
          <p:cNvPr id="3" name="Content Placeholder 2"/>
          <p:cNvSpPr>
            <a:spLocks noGrp="1"/>
          </p:cNvSpPr>
          <p:nvPr>
            <p:ph sz="quarter" idx="1"/>
          </p:nvPr>
        </p:nvSpPr>
        <p:spPr>
          <a:xfrm>
            <a:off x="457200" y="1981200"/>
            <a:ext cx="7467600" cy="4492752"/>
          </a:xfrm>
        </p:spPr>
        <p:txBody>
          <a:bodyPr>
            <a:normAutofit/>
          </a:bodyPr>
          <a:lstStyle/>
          <a:p>
            <a:pPr>
              <a:buNone/>
            </a:pPr>
            <a:r>
              <a:rPr lang="en-US" sz="2800" dirty="0" err="1" smtClean="0"/>
              <a:t>Vidyapith</a:t>
            </a:r>
            <a:r>
              <a:rPr lang="en-US" sz="2800" dirty="0" smtClean="0"/>
              <a:t> will issue a certificate mentioning joining date in the </a:t>
            </a:r>
            <a:r>
              <a:rPr lang="en-US" sz="2800" dirty="0" err="1" smtClean="0"/>
              <a:t>Vidyapith</a:t>
            </a:r>
            <a:r>
              <a:rPr lang="en-US" sz="2800" dirty="0" smtClean="0"/>
              <a:t> and relieving of candidate should be issued after completion of the work. Project Evaluation Certificate  will be issued by the sponsoring agency in due course</a:t>
            </a:r>
          </a:p>
          <a:p>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normAutofit fontScale="90000"/>
          </a:bodyPr>
          <a:lstStyle/>
          <a:p>
            <a:pPr lvl="0"/>
            <a:r>
              <a:rPr lang="en-US" b="1" dirty="0" smtClean="0"/>
              <a:t>P</a:t>
            </a:r>
            <a:r>
              <a:rPr lang="en-US" dirty="0" smtClean="0"/>
              <a:t>roposal to start Basic food preparation as a part of five fold Education</a:t>
            </a:r>
            <a:endParaRPr lang="en-US" dirty="0"/>
          </a:p>
        </p:txBody>
      </p:sp>
      <p:sp>
        <p:nvSpPr>
          <p:cNvPr id="3" name="Content Placeholder 2"/>
          <p:cNvSpPr>
            <a:spLocks noGrp="1"/>
          </p:cNvSpPr>
          <p:nvPr>
            <p:ph sz="quarter" idx="1"/>
          </p:nvPr>
        </p:nvSpPr>
        <p:spPr/>
        <p:txBody>
          <a:bodyPr>
            <a:normAutofit/>
          </a:bodyPr>
          <a:lstStyle/>
          <a:p>
            <a:pPr>
              <a:buNone/>
            </a:pPr>
            <a:r>
              <a:rPr lang="en-US" b="1" dirty="0" smtClean="0"/>
              <a:t>Objectives:</a:t>
            </a:r>
            <a:endParaRPr lang="en-US" dirty="0" smtClean="0"/>
          </a:p>
          <a:p>
            <a:pPr lvl="0"/>
            <a:r>
              <a:rPr lang="en-US" dirty="0" smtClean="0"/>
              <a:t>To provide basic knowledge about food and its preparation</a:t>
            </a:r>
          </a:p>
          <a:p>
            <a:pPr lvl="0"/>
            <a:r>
              <a:rPr lang="en-US" dirty="0" smtClean="0"/>
              <a:t>To make the students learn the fundamentals of basic cooking</a:t>
            </a:r>
          </a:p>
          <a:p>
            <a:pPr lvl="0"/>
            <a:r>
              <a:rPr lang="en-US" dirty="0" smtClean="0"/>
              <a:t>To enhance the skills in general cooking and food storage</a:t>
            </a:r>
          </a:p>
          <a:p>
            <a:pPr>
              <a:buNone/>
            </a:pPr>
            <a:r>
              <a:rPr lang="en-US" b="1"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362200"/>
            <a:ext cx="7467600" cy="4111752"/>
          </a:xfrm>
        </p:spPr>
        <p:txBody>
          <a:bodyPr/>
          <a:lstStyle/>
          <a:p>
            <a:pPr>
              <a:buNone/>
            </a:pPr>
            <a:r>
              <a:rPr lang="en-US" dirty="0" smtClean="0"/>
              <a:t>Foundation course on </a:t>
            </a:r>
            <a:r>
              <a:rPr lang="en-US" b="1" dirty="0" smtClean="0"/>
              <a:t>‘Body Systems and health’</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 one vocational course in under graduation III year</a:t>
            </a:r>
            <a:endParaRPr lang="en-US" dirty="0"/>
          </a:p>
        </p:txBody>
      </p:sp>
      <p:sp>
        <p:nvSpPr>
          <p:cNvPr id="3" name="Content Placeholder 2"/>
          <p:cNvSpPr>
            <a:spLocks noGrp="1"/>
          </p:cNvSpPr>
          <p:nvPr>
            <p:ph sz="quarter" idx="1"/>
          </p:nvPr>
        </p:nvSpPr>
        <p:spPr/>
        <p:txBody>
          <a:bodyPr/>
          <a:lstStyle/>
          <a:p>
            <a:pPr>
              <a:buNone/>
            </a:pPr>
            <a:r>
              <a:rPr lang="en-US" b="1" dirty="0" smtClean="0"/>
              <a:t>‘Culinary Science’</a:t>
            </a:r>
            <a:r>
              <a:rPr lang="en-US" dirty="0" smtClean="0"/>
              <a:t> in V semester </a:t>
            </a:r>
          </a:p>
          <a:p>
            <a:pPr>
              <a:buNone/>
            </a:pPr>
            <a:r>
              <a:rPr lang="en-US" dirty="0" smtClean="0"/>
              <a:t>and</a:t>
            </a:r>
            <a:r>
              <a:rPr lang="en-US" b="1" dirty="0" smtClean="0"/>
              <a:t> </a:t>
            </a:r>
          </a:p>
          <a:p>
            <a:pPr>
              <a:buNone/>
            </a:pPr>
            <a:r>
              <a:rPr lang="en-US" b="1" dirty="0" smtClean="0"/>
              <a:t>‘Culinary Art’</a:t>
            </a:r>
            <a:r>
              <a:rPr lang="en-US" dirty="0" smtClean="0"/>
              <a:t> in IV semester</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563562"/>
          </a:xfrm>
        </p:spPr>
        <p:txBody>
          <a:bodyPr>
            <a:normAutofit fontScale="90000"/>
          </a:bodyPr>
          <a:lstStyle/>
          <a:p>
            <a:r>
              <a:rPr lang="en-US" b="1" dirty="0" smtClean="0"/>
              <a:t>Admission criteria to m.sc home science</a:t>
            </a:r>
            <a:endParaRPr lang="en-US" b="1" dirty="0"/>
          </a:p>
        </p:txBody>
      </p:sp>
      <p:sp>
        <p:nvSpPr>
          <p:cNvPr id="3" name="Content Placeholder 2"/>
          <p:cNvSpPr>
            <a:spLocks noGrp="1"/>
          </p:cNvSpPr>
          <p:nvPr>
            <p:ph sz="quarter" idx="1"/>
          </p:nvPr>
        </p:nvSpPr>
        <p:spPr>
          <a:xfrm>
            <a:off x="457200" y="2057400"/>
            <a:ext cx="7467600" cy="4416552"/>
          </a:xfrm>
        </p:spPr>
        <p:txBody>
          <a:bodyPr>
            <a:normAutofit/>
          </a:bodyPr>
          <a:lstStyle/>
          <a:p>
            <a:pPr lvl="0">
              <a:buNone/>
            </a:pPr>
            <a:r>
              <a:rPr lang="en-US" dirty="0" smtClean="0"/>
              <a:t>Apart from </a:t>
            </a:r>
            <a:r>
              <a:rPr lang="en-US" dirty="0" err="1" smtClean="0"/>
              <a:t>B.Sc</a:t>
            </a:r>
            <a:r>
              <a:rPr lang="en-US" dirty="0" smtClean="0"/>
              <a:t> Home Science students who seek admission in M.Sc. (Home Science) Human Development, Food Science, Clothing and Textile but graduating from disciplines that (1) have one of the above mentioned as optional subject(s) in graduation will become eligible to do so.</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rmAutofit fontScale="92500" lnSpcReduction="20000"/>
          </a:bodyPr>
          <a:lstStyle/>
          <a:p>
            <a:r>
              <a:rPr lang="en-US" dirty="0" smtClean="0"/>
              <a:t>Students, who do not have B.Sc. Home Science degree at undergraduate level, but want to take admission in M.Sc. Home Science, Faculty recommended that students with graduate degree; B.A.(Home Science), B.Sc.(Bioscience/ Biotechnology), Bachelor  degree in Hotel Management are eligible for admission in M.Sc. ( Food science and Nutrition).  B.A. (Home Science) B.A. (Psychology) are eligible for admission in M.Sc. (Human Development) and B.A. (Home Science), B.A. (Textile) are eligible for admission in M.Sc. ( Clothing and Textile).</a:t>
            </a:r>
          </a:p>
          <a:p>
            <a:r>
              <a:rPr lang="en-US" dirty="0" smtClean="0"/>
              <a:t>These students will have to undertake one year bridge course. In one year bridge course student will complete eight subject specialized papers; four in each semester as recommended by departmental expert committee formed for this purpose, based on background of undergraduate degree and the course in which admission being sought. Students graduate from other universities will also have to opt for two foundation courses and one vocational course.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7848600" cy="6400800"/>
          </a:xfrm>
        </p:spPr>
        <p:txBody>
          <a:bodyPr>
            <a:normAutofit fontScale="70000" lnSpcReduction="20000"/>
          </a:bodyPr>
          <a:lstStyle/>
          <a:p>
            <a:pPr>
              <a:buNone/>
            </a:pPr>
            <a:r>
              <a:rPr lang="en-US" b="1" dirty="0" smtClean="0"/>
              <a:t>Lab: 4 hours/week</a:t>
            </a:r>
            <a:endParaRPr lang="en-US" dirty="0" smtClean="0"/>
          </a:p>
          <a:p>
            <a:pPr>
              <a:buNone/>
            </a:pPr>
            <a:r>
              <a:rPr lang="en-US" dirty="0" smtClean="0"/>
              <a:t> </a:t>
            </a:r>
          </a:p>
          <a:p>
            <a:pPr lvl="0"/>
            <a:r>
              <a:rPr lang="en-US" dirty="0" smtClean="0"/>
              <a:t>List of common culinary terms</a:t>
            </a:r>
          </a:p>
          <a:p>
            <a:pPr lvl="0"/>
            <a:r>
              <a:rPr lang="en-US" dirty="0" err="1" smtClean="0"/>
              <a:t>Behaviour</a:t>
            </a:r>
            <a:r>
              <a:rPr lang="en-US" dirty="0" smtClean="0"/>
              <a:t> in the kitchen</a:t>
            </a:r>
          </a:p>
          <a:p>
            <a:pPr lvl="0"/>
            <a:r>
              <a:rPr lang="en-US" dirty="0" smtClean="0"/>
              <a:t>Personal hygiene and protective clothing</a:t>
            </a:r>
          </a:p>
          <a:p>
            <a:pPr lvl="0"/>
            <a:r>
              <a:rPr lang="en-US" dirty="0" smtClean="0"/>
              <a:t>Safety procedure in handling equipment</a:t>
            </a:r>
          </a:p>
          <a:p>
            <a:pPr lvl="0"/>
            <a:r>
              <a:rPr lang="en-US" dirty="0" smtClean="0"/>
              <a:t>Ingredient identification, their manes in </a:t>
            </a:r>
            <a:r>
              <a:rPr lang="en-US" dirty="0" err="1" smtClean="0"/>
              <a:t>hindi</a:t>
            </a:r>
            <a:r>
              <a:rPr lang="en-US" dirty="0" smtClean="0"/>
              <a:t> and </a:t>
            </a:r>
            <a:r>
              <a:rPr lang="en-US" dirty="0" err="1" smtClean="0"/>
              <a:t>english</a:t>
            </a:r>
            <a:endParaRPr lang="en-US" dirty="0" smtClean="0"/>
          </a:p>
          <a:p>
            <a:pPr lvl="0"/>
            <a:r>
              <a:rPr lang="en-US" dirty="0" smtClean="0"/>
              <a:t>Food adulteration and household tests of detection</a:t>
            </a:r>
          </a:p>
          <a:p>
            <a:pPr lvl="0"/>
            <a:r>
              <a:rPr lang="en-US" dirty="0" smtClean="0"/>
              <a:t>Storage of perishable, semi perishable and non perishable ingredients</a:t>
            </a:r>
          </a:p>
          <a:p>
            <a:pPr lvl="0"/>
            <a:r>
              <a:rPr lang="en-US" dirty="0" smtClean="0"/>
              <a:t>Types of knives and peelers; basic types of cuts of fruits and vegetables</a:t>
            </a:r>
          </a:p>
          <a:p>
            <a:pPr lvl="0"/>
            <a:r>
              <a:rPr lang="en-US" dirty="0" smtClean="0"/>
              <a:t>Pretreatments- Soaking, washing, blanching, sprouting</a:t>
            </a:r>
          </a:p>
          <a:p>
            <a:pPr lvl="0"/>
            <a:r>
              <a:rPr lang="en-US" dirty="0" smtClean="0"/>
              <a:t>Methods of cooking- a snack recipe each by boiling, steaming, roasting, frying, microwaving, baking, grilling</a:t>
            </a:r>
          </a:p>
          <a:p>
            <a:pPr lvl="0"/>
            <a:r>
              <a:rPr lang="en-US" dirty="0" smtClean="0"/>
              <a:t>Cooking of  Indian breads-</a:t>
            </a:r>
            <a:r>
              <a:rPr lang="en-US" dirty="0" err="1" smtClean="0"/>
              <a:t>tawa</a:t>
            </a:r>
            <a:r>
              <a:rPr lang="en-US" dirty="0" smtClean="0"/>
              <a:t> </a:t>
            </a:r>
            <a:r>
              <a:rPr lang="en-US" dirty="0" err="1" smtClean="0"/>
              <a:t>roti</a:t>
            </a:r>
            <a:r>
              <a:rPr lang="en-US" dirty="0" smtClean="0"/>
              <a:t>, </a:t>
            </a:r>
            <a:r>
              <a:rPr lang="en-US" dirty="0" err="1" smtClean="0"/>
              <a:t>paratha</a:t>
            </a:r>
            <a:r>
              <a:rPr lang="en-US" dirty="0" smtClean="0"/>
              <a:t>, </a:t>
            </a:r>
            <a:r>
              <a:rPr lang="en-US" dirty="0" err="1" smtClean="0"/>
              <a:t>poori</a:t>
            </a:r>
            <a:endParaRPr lang="en-US" dirty="0" smtClean="0"/>
          </a:p>
          <a:p>
            <a:pPr lvl="0"/>
            <a:r>
              <a:rPr lang="en-US" dirty="0" smtClean="0"/>
              <a:t>Cooking of pulses- </a:t>
            </a:r>
            <a:r>
              <a:rPr lang="en-US" dirty="0" err="1" smtClean="0"/>
              <a:t>Moong</a:t>
            </a:r>
            <a:r>
              <a:rPr lang="en-US" dirty="0" smtClean="0"/>
              <a:t> dhal, </a:t>
            </a:r>
            <a:r>
              <a:rPr lang="en-US" dirty="0" err="1" smtClean="0"/>
              <a:t>sambhar</a:t>
            </a:r>
            <a:r>
              <a:rPr lang="en-US" dirty="0" smtClean="0"/>
              <a:t>, </a:t>
            </a:r>
            <a:r>
              <a:rPr lang="en-US" dirty="0" err="1" smtClean="0"/>
              <a:t>kadi</a:t>
            </a:r>
            <a:r>
              <a:rPr lang="en-US" dirty="0" smtClean="0"/>
              <a:t>, </a:t>
            </a:r>
            <a:r>
              <a:rPr lang="en-US" dirty="0" err="1" smtClean="0"/>
              <a:t>chhole</a:t>
            </a:r>
            <a:r>
              <a:rPr lang="en-US" dirty="0" smtClean="0"/>
              <a:t>, </a:t>
            </a:r>
            <a:r>
              <a:rPr lang="en-US" dirty="0" err="1" smtClean="0"/>
              <a:t>rajma</a:t>
            </a:r>
            <a:endParaRPr lang="en-US" dirty="0" smtClean="0"/>
          </a:p>
          <a:p>
            <a:pPr lvl="0"/>
            <a:r>
              <a:rPr lang="en-US" dirty="0" smtClean="0"/>
              <a:t>Cooking of  two types vegetables (dry and curry based)</a:t>
            </a:r>
          </a:p>
          <a:p>
            <a:pPr lvl="0"/>
            <a:r>
              <a:rPr lang="en-US" dirty="0" smtClean="0"/>
              <a:t>Cooking of  two varieties of chutneys</a:t>
            </a:r>
          </a:p>
          <a:p>
            <a:pPr lvl="0"/>
            <a:r>
              <a:rPr lang="en-US" dirty="0" smtClean="0"/>
              <a:t>Cooking of two types of sweets</a:t>
            </a:r>
          </a:p>
          <a:p>
            <a:pPr lvl="0"/>
            <a:r>
              <a:rPr lang="en-US" dirty="0" smtClean="0"/>
              <a:t>Cooking of dhal, </a:t>
            </a:r>
            <a:r>
              <a:rPr lang="en-US" dirty="0" err="1" smtClean="0"/>
              <a:t>baati</a:t>
            </a:r>
            <a:r>
              <a:rPr lang="en-US" dirty="0" smtClean="0"/>
              <a:t>, </a:t>
            </a:r>
            <a:r>
              <a:rPr lang="en-US" dirty="0" err="1" smtClean="0"/>
              <a:t>choorma</a:t>
            </a:r>
            <a:endParaRPr lang="en-US" dirty="0" smtClean="0"/>
          </a:p>
          <a:p>
            <a:pPr lvl="0"/>
            <a:r>
              <a:rPr lang="en-US" dirty="0" smtClean="0"/>
              <a:t>Table setting</a:t>
            </a:r>
          </a:p>
          <a:p>
            <a:pPr lvl="0"/>
            <a:r>
              <a:rPr lang="en-US" dirty="0" smtClean="0"/>
              <a:t>Basic food service</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467600" cy="6092952"/>
          </a:xfrm>
        </p:spPr>
        <p:txBody>
          <a:bodyPr>
            <a:normAutofit fontScale="85000" lnSpcReduction="20000"/>
          </a:bodyPr>
          <a:lstStyle/>
          <a:p>
            <a:pPr>
              <a:buNone/>
            </a:pPr>
            <a:r>
              <a:rPr lang="en-US" b="1" dirty="0" smtClean="0"/>
              <a:t>References</a:t>
            </a:r>
            <a:endParaRPr lang="en-US" dirty="0" smtClean="0"/>
          </a:p>
          <a:p>
            <a:pPr lvl="0"/>
            <a:r>
              <a:rPr lang="en-US" dirty="0" err="1" smtClean="0"/>
              <a:t>Raina</a:t>
            </a:r>
            <a:r>
              <a:rPr lang="en-US" dirty="0" smtClean="0"/>
              <a:t> U, </a:t>
            </a:r>
            <a:r>
              <a:rPr lang="en-US" dirty="0" err="1" smtClean="0"/>
              <a:t>Kashyap</a:t>
            </a:r>
            <a:r>
              <a:rPr lang="en-US" dirty="0" smtClean="0"/>
              <a:t> S et al (2010). Basic Food Preparation- A Complete Manual (4th edition). Lady Irwin College. New Delhi: Orient Longman Pvt. Ltd.</a:t>
            </a:r>
          </a:p>
          <a:p>
            <a:pPr lvl="0"/>
            <a:r>
              <a:rPr lang="en-US" dirty="0" err="1" smtClean="0"/>
              <a:t>Srilakshmi</a:t>
            </a:r>
            <a:r>
              <a:rPr lang="en-US" dirty="0" smtClean="0"/>
              <a:t> B (2015).  Food Science (6</a:t>
            </a:r>
            <a:r>
              <a:rPr lang="en-US" baseline="30000" dirty="0" smtClean="0"/>
              <a:t>th</a:t>
            </a:r>
            <a:r>
              <a:rPr lang="en-US" dirty="0" smtClean="0"/>
              <a:t> edition). New Age International Publishers.</a:t>
            </a:r>
          </a:p>
          <a:p>
            <a:pPr lvl="0"/>
            <a:r>
              <a:rPr lang="en-IN" dirty="0" smtClean="0"/>
              <a:t>Lopez- Alt JK (2015)</a:t>
            </a:r>
            <a:r>
              <a:rPr lang="en-IN" b="1" dirty="0" smtClean="0"/>
              <a:t>. </a:t>
            </a:r>
            <a:r>
              <a:rPr lang="en-IN" u="sng" dirty="0" smtClean="0">
                <a:hlinkClick r:id="rId2"/>
              </a:rPr>
              <a:t>The Food Lab – Better Home Cooking Through Science</a:t>
            </a:r>
            <a:r>
              <a:rPr lang="en-IN" dirty="0" smtClean="0"/>
              <a:t>.</a:t>
            </a:r>
            <a:endParaRPr lang="en-US" b="1" dirty="0" smtClean="0"/>
          </a:p>
          <a:p>
            <a:endParaRPr lang="en-US" dirty="0" smtClean="0"/>
          </a:p>
          <a:p>
            <a:pPr>
              <a:buNone/>
            </a:pPr>
            <a:r>
              <a:rPr lang="en-US" b="1" dirty="0" smtClean="0"/>
              <a:t>Suggested E Learning Material</a:t>
            </a:r>
            <a:endParaRPr lang="en-US" dirty="0" smtClean="0"/>
          </a:p>
          <a:p>
            <a:pPr lvl="0"/>
            <a:r>
              <a:rPr lang="en-US" dirty="0" smtClean="0"/>
              <a:t>Indian Recipes for Beginners</a:t>
            </a:r>
          </a:p>
          <a:p>
            <a:r>
              <a:rPr lang="en-US" u="sng" dirty="0" smtClean="0">
                <a:hlinkClick r:id="rId3"/>
              </a:rPr>
              <a:t>https://www.thespruceeats.com/indian-recipes-for-beginners-1957888</a:t>
            </a:r>
            <a:endParaRPr lang="en-US" dirty="0" smtClean="0"/>
          </a:p>
          <a:p>
            <a:pPr lvl="0"/>
            <a:r>
              <a:rPr lang="en-US" dirty="0" smtClean="0"/>
              <a:t> Indian Recipes</a:t>
            </a:r>
          </a:p>
          <a:p>
            <a:r>
              <a:rPr lang="en-US" u="sng" dirty="0" smtClean="0">
                <a:hlinkClick r:id="rId4"/>
              </a:rPr>
              <a:t>https://www.allrecipes.com/recipes/233/world-cuisine/asian/indian/</a:t>
            </a:r>
            <a:endParaRPr lang="en-US" dirty="0" smtClean="0"/>
          </a:p>
          <a:p>
            <a:pPr lvl="0"/>
            <a:r>
              <a:rPr lang="en-US" dirty="0" smtClean="0"/>
              <a:t>WHO- Food Hygiene</a:t>
            </a:r>
          </a:p>
          <a:p>
            <a:r>
              <a:rPr lang="en-US" u="sng" dirty="0" smtClean="0">
                <a:hlinkClick r:id="rId5"/>
              </a:rPr>
              <a:t>https://www.who.int/foodsafety/areas_work/food-hygiene/en/</a:t>
            </a:r>
            <a:endParaRPr lang="en-US"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r>
              <a:rPr lang="en-US" dirty="0" smtClean="0"/>
              <a:t>Introducing one vocational course in under graduation III year</a:t>
            </a:r>
            <a:endParaRPr lang="en-US" dirty="0"/>
          </a:p>
        </p:txBody>
      </p:sp>
      <p:sp>
        <p:nvSpPr>
          <p:cNvPr id="3" name="Content Placeholder 2"/>
          <p:cNvSpPr>
            <a:spLocks noGrp="1"/>
          </p:cNvSpPr>
          <p:nvPr>
            <p:ph sz="quarter" idx="1"/>
          </p:nvPr>
        </p:nvSpPr>
        <p:spPr>
          <a:xfrm>
            <a:off x="457200" y="1600200"/>
            <a:ext cx="7467600" cy="4873752"/>
          </a:xfrm>
        </p:spPr>
        <p:txBody>
          <a:bodyPr/>
          <a:lstStyle/>
          <a:p>
            <a:endParaRPr lang="en-US" dirty="0" smtClean="0"/>
          </a:p>
          <a:p>
            <a:pPr>
              <a:buNone/>
            </a:pPr>
            <a:r>
              <a:rPr lang="en-US" dirty="0" smtClean="0"/>
              <a:t> </a:t>
            </a:r>
            <a:r>
              <a:rPr lang="en-US" b="1" dirty="0" smtClean="0"/>
              <a:t>‘Culinary Science’</a:t>
            </a:r>
            <a:r>
              <a:rPr lang="en-US" dirty="0" smtClean="0"/>
              <a:t> in V semester </a:t>
            </a:r>
          </a:p>
          <a:p>
            <a:pPr>
              <a:buNone/>
            </a:pPr>
            <a:r>
              <a:rPr lang="en-US" dirty="0" smtClean="0"/>
              <a:t>and</a:t>
            </a:r>
            <a:r>
              <a:rPr lang="en-US" b="1" dirty="0" smtClean="0"/>
              <a:t> </a:t>
            </a:r>
          </a:p>
          <a:p>
            <a:pPr>
              <a:buNone/>
            </a:pPr>
            <a:r>
              <a:rPr lang="en-US" b="1" dirty="0" smtClean="0"/>
              <a:t>‘Culinary Art’</a:t>
            </a:r>
            <a:r>
              <a:rPr lang="en-US" dirty="0" smtClean="0"/>
              <a:t> in IV semester</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772400" cy="6169152"/>
          </a:xfrm>
        </p:spPr>
        <p:txBody>
          <a:bodyPr>
            <a:normAutofit fontScale="62500" lnSpcReduction="20000"/>
          </a:bodyPr>
          <a:lstStyle/>
          <a:p>
            <a:r>
              <a:rPr lang="en-US" b="1" dirty="0" smtClean="0"/>
              <a:t>Semester V- CULINARY SCIENCE</a:t>
            </a:r>
            <a:endParaRPr lang="en-US" dirty="0" smtClean="0"/>
          </a:p>
          <a:p>
            <a:pPr>
              <a:buNone/>
            </a:pPr>
            <a:endParaRPr lang="en-US" dirty="0" smtClean="0"/>
          </a:p>
          <a:p>
            <a:r>
              <a:rPr lang="en-US" b="1" dirty="0" smtClean="0"/>
              <a:t>Objectives:</a:t>
            </a:r>
            <a:endParaRPr lang="en-US" dirty="0" smtClean="0"/>
          </a:p>
          <a:p>
            <a:pPr lvl="0"/>
            <a:r>
              <a:rPr lang="en-US" dirty="0" smtClean="0"/>
              <a:t>To provide basic knowledge about working in a kitchen</a:t>
            </a:r>
          </a:p>
          <a:p>
            <a:pPr lvl="0"/>
            <a:r>
              <a:rPr lang="en-US" dirty="0" smtClean="0"/>
              <a:t>To make the students learn the fundamentals of food hygiene and storage</a:t>
            </a:r>
          </a:p>
          <a:p>
            <a:pPr lvl="0"/>
            <a:r>
              <a:rPr lang="en-US" dirty="0" smtClean="0"/>
              <a:t>To enhance the skills in cutting and food service</a:t>
            </a:r>
          </a:p>
          <a:p>
            <a:r>
              <a:rPr lang="en-US" dirty="0" smtClean="0"/>
              <a:t> </a:t>
            </a:r>
          </a:p>
          <a:p>
            <a:r>
              <a:rPr lang="en-US" b="1" dirty="0" smtClean="0"/>
              <a:t>Lab: 4 hours/week</a:t>
            </a:r>
            <a:endParaRPr lang="en-US" dirty="0" smtClean="0"/>
          </a:p>
          <a:p>
            <a:r>
              <a:rPr lang="en-US" dirty="0" smtClean="0"/>
              <a:t> </a:t>
            </a:r>
          </a:p>
          <a:p>
            <a:pPr lvl="0"/>
            <a:r>
              <a:rPr lang="en-US" dirty="0" smtClean="0"/>
              <a:t>List of common culinary terms</a:t>
            </a:r>
          </a:p>
          <a:p>
            <a:pPr lvl="0"/>
            <a:r>
              <a:rPr lang="en-US" dirty="0" err="1" smtClean="0"/>
              <a:t>Behaviour</a:t>
            </a:r>
            <a:r>
              <a:rPr lang="en-US" dirty="0" smtClean="0"/>
              <a:t> in the kitchen</a:t>
            </a:r>
          </a:p>
          <a:p>
            <a:pPr lvl="0"/>
            <a:r>
              <a:rPr lang="en-US" dirty="0" smtClean="0"/>
              <a:t>Personal hygiene and protective clothing</a:t>
            </a:r>
          </a:p>
          <a:p>
            <a:pPr lvl="0"/>
            <a:r>
              <a:rPr lang="en-US" dirty="0" smtClean="0"/>
              <a:t>Safety procedure in handling equipment</a:t>
            </a:r>
          </a:p>
          <a:p>
            <a:pPr lvl="0"/>
            <a:r>
              <a:rPr lang="en-US" dirty="0" smtClean="0"/>
              <a:t>Ingredient identification, their manes in Hindi and English</a:t>
            </a:r>
          </a:p>
          <a:p>
            <a:pPr lvl="0"/>
            <a:r>
              <a:rPr lang="en-US" dirty="0" smtClean="0"/>
              <a:t>Food adulteration and household tests of detection</a:t>
            </a:r>
          </a:p>
          <a:p>
            <a:pPr lvl="0"/>
            <a:r>
              <a:rPr lang="en-US" dirty="0" smtClean="0"/>
              <a:t>Storage of perishable, semi perishable and non perishable ingredients</a:t>
            </a:r>
          </a:p>
          <a:p>
            <a:pPr lvl="0"/>
            <a:r>
              <a:rPr lang="en-US" dirty="0" smtClean="0"/>
              <a:t>Types of knives and peelers; basic types of cuts of fruits and vegetables</a:t>
            </a:r>
          </a:p>
          <a:p>
            <a:pPr lvl="0"/>
            <a:r>
              <a:rPr lang="en-US" dirty="0" smtClean="0"/>
              <a:t>Pretreatments- Soaking, washing, blanching, sprouting</a:t>
            </a:r>
          </a:p>
          <a:p>
            <a:pPr lvl="0"/>
            <a:r>
              <a:rPr lang="en-US" dirty="0" smtClean="0"/>
              <a:t>Balanced diet- five food groups and nutrients</a:t>
            </a:r>
          </a:p>
          <a:p>
            <a:pPr lvl="0"/>
            <a:r>
              <a:rPr lang="en-US" dirty="0" smtClean="0"/>
              <a:t>Methods of cooking- a snack recipe each by boiling, steaming, roasting, frying, microwaving, baking, grilling</a:t>
            </a:r>
          </a:p>
          <a:p>
            <a:pPr lvl="0"/>
            <a:r>
              <a:rPr lang="en-US" dirty="0" smtClean="0"/>
              <a:t>Table setting and basic food service</a:t>
            </a:r>
          </a:p>
          <a:p>
            <a:pPr>
              <a:buNone/>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a:off x="2428860" y="3810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5" name="Flowchart: Punched Tape 4"/>
          <p:cNvSpPr/>
          <p:nvPr/>
        </p:nvSpPr>
        <p:spPr>
          <a:xfrm>
            <a:off x="4572000" y="3810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6" name="Flowchart: Punched Tape 5"/>
          <p:cNvSpPr/>
          <p:nvPr/>
        </p:nvSpPr>
        <p:spPr>
          <a:xfrm>
            <a:off x="6929454" y="3810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sp>
        <p:nvSpPr>
          <p:cNvPr id="7" name="Rectangle 6"/>
          <p:cNvSpPr/>
          <p:nvPr/>
        </p:nvSpPr>
        <p:spPr>
          <a:xfrm>
            <a:off x="228600" y="1219200"/>
            <a:ext cx="1500198" cy="65724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IN" b="1" i="1" dirty="0" smtClean="0"/>
              <a:t>New Building</a:t>
            </a:r>
            <a:endParaRPr lang="en-IN" b="1" i="1" dirty="0"/>
          </a:p>
        </p:txBody>
      </p:sp>
      <p:sp>
        <p:nvSpPr>
          <p:cNvPr id="8" name="Rounded Rectangle 7"/>
          <p:cNvSpPr/>
          <p:nvPr/>
        </p:nvSpPr>
        <p:spPr>
          <a:xfrm>
            <a:off x="2438400" y="1066800"/>
            <a:ext cx="1714512" cy="10668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dirty="0" smtClean="0"/>
              <a:t>Mapping completes. Work resumes</a:t>
            </a:r>
            <a:endParaRPr lang="en-IN" dirty="0"/>
          </a:p>
        </p:txBody>
      </p:sp>
      <p:sp>
        <p:nvSpPr>
          <p:cNvPr id="9" name="Snip Single Corner Rectangle 8"/>
          <p:cNvSpPr/>
          <p:nvPr/>
        </p:nvSpPr>
        <p:spPr>
          <a:xfrm>
            <a:off x="4572000" y="1295400"/>
            <a:ext cx="2000264" cy="533400"/>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dirty="0" smtClean="0"/>
              <a:t>Shifting done</a:t>
            </a:r>
            <a:endParaRPr lang="en-IN" dirty="0"/>
          </a:p>
        </p:txBody>
      </p:sp>
      <p:sp>
        <p:nvSpPr>
          <p:cNvPr id="10" name="Rounded Rectangle 9"/>
          <p:cNvSpPr/>
          <p:nvPr/>
        </p:nvSpPr>
        <p:spPr>
          <a:xfrm>
            <a:off x="6858000" y="1143000"/>
            <a:ext cx="2000264" cy="76200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dirty="0" smtClean="0"/>
              <a:t>Remains well maintained</a:t>
            </a:r>
            <a:endParaRPr lang="en-IN" dirty="0"/>
          </a:p>
        </p:txBody>
      </p:sp>
      <p:cxnSp>
        <p:nvCxnSpPr>
          <p:cNvPr id="11" name="Straight Arrow Connector 10"/>
          <p:cNvCxnSpPr/>
          <p:nvPr/>
        </p:nvCxnSpPr>
        <p:spPr>
          <a:xfrm>
            <a:off x="1752600" y="1524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Content Placeholder 2"/>
          <p:cNvSpPr>
            <a:spLocks noGrp="1"/>
          </p:cNvSpPr>
          <p:nvPr>
            <p:ph sz="quarter" idx="1"/>
          </p:nvPr>
        </p:nvSpPr>
        <p:spPr>
          <a:xfrm>
            <a:off x="304800" y="2667000"/>
            <a:ext cx="8229600" cy="3806952"/>
          </a:xfrm>
        </p:spPr>
        <p:txBody>
          <a:bodyPr/>
          <a:lstStyle/>
          <a:p>
            <a:r>
              <a:rPr lang="en-US" dirty="0" smtClean="0"/>
              <a:t>The faculty resolved to take up the planning of the upcoming “</a:t>
            </a:r>
            <a:r>
              <a:rPr lang="en-US" dirty="0" err="1" smtClean="0"/>
              <a:t>Sharmila</a:t>
            </a:r>
            <a:r>
              <a:rPr lang="en-US" dirty="0" smtClean="0"/>
              <a:t> </a:t>
            </a:r>
            <a:r>
              <a:rPr lang="en-US" dirty="0" err="1" smtClean="0"/>
              <a:t>Dalmia</a:t>
            </a:r>
            <a:r>
              <a:rPr lang="en-US" dirty="0" smtClean="0"/>
              <a:t> School of Home Science” with renewed vigor; so that by the beginning of the academic session in 2020 the faculty is in a position to move and function in the new premises with expanded facilities and advanced infrastructure.</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467600" cy="6092952"/>
          </a:xfrm>
        </p:spPr>
        <p:txBody>
          <a:bodyPr>
            <a:normAutofit fontScale="85000" lnSpcReduction="10000"/>
          </a:bodyPr>
          <a:lstStyle/>
          <a:p>
            <a:pPr>
              <a:buNone/>
            </a:pPr>
            <a:r>
              <a:rPr lang="en-US" b="1" dirty="0" smtClean="0"/>
              <a:t>Semester VI- CULINARY ART</a:t>
            </a:r>
            <a:endParaRPr lang="en-US" sz="2000" dirty="0" smtClean="0"/>
          </a:p>
          <a:p>
            <a:pPr>
              <a:buNone/>
            </a:pPr>
            <a:r>
              <a:rPr lang="en-US" b="1" dirty="0" smtClean="0"/>
              <a:t>Objectives</a:t>
            </a:r>
            <a:r>
              <a:rPr lang="en-US" dirty="0" smtClean="0"/>
              <a:t>:</a:t>
            </a:r>
            <a:endParaRPr lang="en-US" sz="2000" dirty="0" smtClean="0"/>
          </a:p>
          <a:p>
            <a:pPr lvl="0"/>
            <a:r>
              <a:rPr lang="en-US" dirty="0" smtClean="0"/>
              <a:t>To provide basic knowledge about food and its preparation</a:t>
            </a:r>
            <a:endParaRPr lang="en-US" sz="2000" dirty="0" smtClean="0"/>
          </a:p>
          <a:p>
            <a:pPr lvl="0"/>
            <a:r>
              <a:rPr lang="en-US" dirty="0" smtClean="0"/>
              <a:t>To make the students learn the fundamentals of basic cooking</a:t>
            </a:r>
            <a:endParaRPr lang="en-US" sz="2000" dirty="0" smtClean="0"/>
          </a:p>
          <a:p>
            <a:pPr lvl="0"/>
            <a:r>
              <a:rPr lang="en-US" dirty="0" smtClean="0"/>
              <a:t>To enhance the skills in general cooking</a:t>
            </a:r>
            <a:endParaRPr lang="en-US" sz="2000" dirty="0" smtClean="0"/>
          </a:p>
          <a:p>
            <a:endParaRPr lang="en-US" sz="2000" dirty="0" smtClean="0"/>
          </a:p>
          <a:p>
            <a:pPr>
              <a:buNone/>
            </a:pPr>
            <a:r>
              <a:rPr lang="en-US" b="1" dirty="0" smtClean="0"/>
              <a:t>Lab: 4 hours/week</a:t>
            </a:r>
            <a:endParaRPr lang="en-US" sz="2000" dirty="0" smtClean="0"/>
          </a:p>
          <a:p>
            <a:pPr lvl="1"/>
            <a:r>
              <a:rPr lang="en-US" sz="2400" dirty="0" smtClean="0"/>
              <a:t>Indian breads- </a:t>
            </a:r>
            <a:r>
              <a:rPr lang="en-US" sz="2400" dirty="0" err="1" smtClean="0"/>
              <a:t>tawa</a:t>
            </a:r>
            <a:r>
              <a:rPr lang="en-US" sz="2400" dirty="0" smtClean="0"/>
              <a:t> </a:t>
            </a:r>
            <a:r>
              <a:rPr lang="en-US" sz="2400" dirty="0" err="1" smtClean="0"/>
              <a:t>roti</a:t>
            </a:r>
            <a:r>
              <a:rPr lang="en-US" sz="2400" dirty="0" smtClean="0"/>
              <a:t>, </a:t>
            </a:r>
            <a:r>
              <a:rPr lang="en-US" sz="2400" dirty="0" err="1" smtClean="0"/>
              <a:t>paratha</a:t>
            </a:r>
            <a:r>
              <a:rPr lang="en-US" sz="2400" dirty="0" smtClean="0"/>
              <a:t>, </a:t>
            </a:r>
            <a:r>
              <a:rPr lang="en-US" sz="2400" dirty="0" err="1" smtClean="0"/>
              <a:t>poori</a:t>
            </a:r>
            <a:endParaRPr lang="en-US" sz="2000" dirty="0" smtClean="0"/>
          </a:p>
          <a:p>
            <a:pPr lvl="1"/>
            <a:r>
              <a:rPr lang="en-US" sz="2400" dirty="0" smtClean="0"/>
              <a:t>Pulses- </a:t>
            </a:r>
            <a:r>
              <a:rPr lang="en-US" sz="2400" dirty="0" err="1" smtClean="0"/>
              <a:t>Moong</a:t>
            </a:r>
            <a:r>
              <a:rPr lang="en-US" sz="2400" dirty="0" smtClean="0"/>
              <a:t> dhal, </a:t>
            </a:r>
            <a:r>
              <a:rPr lang="en-US" sz="2400" dirty="0" err="1" smtClean="0"/>
              <a:t>sambhar</a:t>
            </a:r>
            <a:r>
              <a:rPr lang="en-US" sz="2400" dirty="0" smtClean="0"/>
              <a:t>, </a:t>
            </a:r>
            <a:r>
              <a:rPr lang="en-US" sz="2400" dirty="0" err="1" smtClean="0"/>
              <a:t>kadhi</a:t>
            </a:r>
            <a:r>
              <a:rPr lang="en-US" sz="2400" dirty="0" smtClean="0"/>
              <a:t>, </a:t>
            </a:r>
            <a:r>
              <a:rPr lang="en-US" sz="2400" dirty="0" err="1" smtClean="0"/>
              <a:t>rajma</a:t>
            </a:r>
            <a:endParaRPr lang="en-US" sz="2000" dirty="0" smtClean="0"/>
          </a:p>
          <a:p>
            <a:pPr lvl="1"/>
            <a:r>
              <a:rPr lang="en-US" sz="2400" dirty="0" smtClean="0"/>
              <a:t>Two types vegetables (dry and curry based)</a:t>
            </a:r>
            <a:endParaRPr lang="en-US" sz="2000" dirty="0" smtClean="0"/>
          </a:p>
          <a:p>
            <a:pPr lvl="1"/>
            <a:r>
              <a:rPr lang="en-US" sz="2400" dirty="0" smtClean="0"/>
              <a:t>Two varieties of chutneys</a:t>
            </a:r>
            <a:endParaRPr lang="en-US" sz="2000" dirty="0" smtClean="0"/>
          </a:p>
          <a:p>
            <a:pPr lvl="1"/>
            <a:r>
              <a:rPr lang="en-US" sz="2400" dirty="0" smtClean="0"/>
              <a:t>Two types of sweets (one using sugar syrup)</a:t>
            </a:r>
            <a:endParaRPr lang="en-US" sz="2000" dirty="0" smtClean="0"/>
          </a:p>
          <a:p>
            <a:pPr lvl="1"/>
            <a:r>
              <a:rPr lang="en-US" sz="2400" dirty="0" smtClean="0"/>
              <a:t>Eggless cake</a:t>
            </a:r>
            <a:endParaRPr lang="en-US" sz="2000" dirty="0" smtClean="0"/>
          </a:p>
          <a:p>
            <a:pPr lvl="1"/>
            <a:r>
              <a:rPr lang="en-US" sz="2400" dirty="0" smtClean="0"/>
              <a:t>Dhal, </a:t>
            </a:r>
            <a:r>
              <a:rPr lang="en-US" sz="2400" dirty="0" err="1" smtClean="0"/>
              <a:t>baati</a:t>
            </a:r>
            <a:r>
              <a:rPr lang="en-US" sz="2400" dirty="0" smtClean="0"/>
              <a:t>, </a:t>
            </a:r>
            <a:r>
              <a:rPr lang="en-US" sz="2400" dirty="0" err="1" smtClean="0"/>
              <a:t>choorma</a:t>
            </a:r>
            <a:endParaRPr lang="en-US" sz="2000" dirty="0" smtClean="0"/>
          </a:p>
          <a:p>
            <a:pPr lvl="1"/>
            <a:r>
              <a:rPr lang="en-US" sz="2400" dirty="0" err="1" smtClean="0"/>
              <a:t>Chholebhature</a:t>
            </a:r>
            <a:endParaRPr lang="en-US" sz="2000" dirty="0" smtClean="0"/>
          </a:p>
          <a:p>
            <a:pPr lvl="1"/>
            <a:r>
              <a:rPr lang="en-US" sz="2400" dirty="0" smtClean="0"/>
              <a:t>Healthy sandwiches</a:t>
            </a:r>
            <a:endParaRPr lang="en-US" sz="2000" dirty="0" smtClean="0"/>
          </a:p>
          <a:p>
            <a:pPr lvl="1"/>
            <a:r>
              <a:rPr lang="en-US" sz="2400" dirty="0" smtClean="0"/>
              <a:t>Two types of soups</a:t>
            </a:r>
            <a:endParaRPr lang="en-US" sz="2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467600" cy="6169152"/>
          </a:xfrm>
        </p:spPr>
        <p:txBody>
          <a:bodyPr>
            <a:normAutofit fontScale="92500" lnSpcReduction="20000"/>
          </a:bodyPr>
          <a:lstStyle/>
          <a:p>
            <a:pPr>
              <a:buNone/>
            </a:pPr>
            <a:r>
              <a:rPr lang="en-US" b="1" dirty="0" smtClean="0"/>
              <a:t>References</a:t>
            </a:r>
            <a:endParaRPr lang="en-US" dirty="0" smtClean="0"/>
          </a:p>
          <a:p>
            <a:pPr lvl="0"/>
            <a:r>
              <a:rPr lang="en-IN" dirty="0" smtClean="0"/>
              <a:t>Lopez- Alt JK (2015)</a:t>
            </a:r>
            <a:r>
              <a:rPr lang="en-IN" b="1" dirty="0" smtClean="0"/>
              <a:t>. </a:t>
            </a:r>
            <a:r>
              <a:rPr lang="en-IN" u="sng" dirty="0" smtClean="0">
                <a:hlinkClick r:id="rId2"/>
              </a:rPr>
              <a:t>The Food Lab – Better Home Cooking Through Science</a:t>
            </a:r>
            <a:r>
              <a:rPr lang="en-IN" dirty="0" smtClean="0"/>
              <a:t>.</a:t>
            </a:r>
            <a:endParaRPr lang="en-US" b="1" dirty="0" smtClean="0"/>
          </a:p>
          <a:p>
            <a:pPr lvl="0"/>
            <a:r>
              <a:rPr lang="en-US" dirty="0" err="1" smtClean="0"/>
              <a:t>Raina</a:t>
            </a:r>
            <a:r>
              <a:rPr lang="en-US" dirty="0" smtClean="0"/>
              <a:t> U, </a:t>
            </a:r>
            <a:r>
              <a:rPr lang="en-US" dirty="0" err="1" smtClean="0"/>
              <a:t>Kashyap</a:t>
            </a:r>
            <a:r>
              <a:rPr lang="en-US" dirty="0" smtClean="0"/>
              <a:t> S et al (2010). Basic Food Preparation- A Complete Manual (4th edition). Lady Irwin College. New Delhi: Orient Longman Pvt. Ltd.</a:t>
            </a:r>
          </a:p>
          <a:p>
            <a:pPr lvl="0"/>
            <a:r>
              <a:rPr lang="en-US" dirty="0" err="1" smtClean="0"/>
              <a:t>Srilakshmi</a:t>
            </a:r>
            <a:r>
              <a:rPr lang="en-US" dirty="0" smtClean="0"/>
              <a:t> B (2015).  Food Science (6</a:t>
            </a:r>
            <a:r>
              <a:rPr lang="en-US" baseline="30000" dirty="0" smtClean="0"/>
              <a:t>th</a:t>
            </a:r>
            <a:r>
              <a:rPr lang="en-US" dirty="0" smtClean="0"/>
              <a:t> edition). New Age International Publishers.</a:t>
            </a:r>
          </a:p>
          <a:p>
            <a:pPr>
              <a:buNone/>
            </a:pPr>
            <a:endParaRPr lang="en-US" dirty="0" smtClean="0"/>
          </a:p>
          <a:p>
            <a:pPr>
              <a:buNone/>
            </a:pPr>
            <a:r>
              <a:rPr lang="en-US" b="1" dirty="0" smtClean="0"/>
              <a:t>Suggested E Learning Material</a:t>
            </a:r>
            <a:endParaRPr lang="en-US" dirty="0" smtClean="0"/>
          </a:p>
          <a:p>
            <a:pPr lvl="0"/>
            <a:r>
              <a:rPr lang="en-US" dirty="0" smtClean="0"/>
              <a:t>Indian Recipes for Beginners</a:t>
            </a:r>
          </a:p>
          <a:p>
            <a:r>
              <a:rPr lang="en-US" u="sng" dirty="0" smtClean="0">
                <a:hlinkClick r:id="rId3"/>
              </a:rPr>
              <a:t>https://www.thespruceeats.com/indian-recipes-for-beginners-1957888</a:t>
            </a:r>
            <a:endParaRPr lang="en-US" dirty="0" smtClean="0"/>
          </a:p>
          <a:p>
            <a:pPr lvl="0"/>
            <a:r>
              <a:rPr lang="en-US" dirty="0" smtClean="0"/>
              <a:t> Indian Recipes</a:t>
            </a:r>
          </a:p>
          <a:p>
            <a:r>
              <a:rPr lang="en-US" u="sng" dirty="0" smtClean="0">
                <a:hlinkClick r:id="rId4"/>
              </a:rPr>
              <a:t>https://www.allrecipes.com/recipes/233/world-cuisine/asian/indian/</a:t>
            </a:r>
            <a:endParaRPr lang="en-US" dirty="0" smtClean="0"/>
          </a:p>
          <a:p>
            <a:pPr lvl="0"/>
            <a:r>
              <a:rPr lang="en-US" dirty="0" smtClean="0"/>
              <a:t>WHO- Food Hygiene</a:t>
            </a:r>
          </a:p>
          <a:p>
            <a:r>
              <a:rPr lang="en-US" u="sng" dirty="0" smtClean="0">
                <a:hlinkClick r:id="rId5"/>
              </a:rPr>
              <a:t>https://www.who.int/foodsafety/areas_work/food-hygiene/en/</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60" y="2071670"/>
            <a:ext cx="1752600" cy="4857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Publications</a:t>
            </a:r>
            <a:endParaRPr lang="en-IN" b="1" i="1" dirty="0"/>
          </a:p>
        </p:txBody>
      </p:sp>
      <p:sp>
        <p:nvSpPr>
          <p:cNvPr id="5" name="Flowchart: Punched Tape 4"/>
          <p:cNvSpPr/>
          <p:nvPr/>
        </p:nvSpPr>
        <p:spPr>
          <a:xfrm>
            <a:off x="2505060" y="11430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648200" y="11430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7005654" y="11430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flipV="1">
            <a:off x="1895460" y="2359010"/>
            <a:ext cx="466724" cy="3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438400" y="1981200"/>
            <a:ext cx="1857388" cy="7858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600" dirty="0" smtClean="0"/>
              <a:t>2 Indexed paper/faculty; 22 </a:t>
            </a:r>
            <a:r>
              <a:rPr lang="en-IN" sz="1600" dirty="0"/>
              <a:t>S</a:t>
            </a:r>
            <a:r>
              <a:rPr lang="en-IN" sz="1600" dirty="0" smtClean="0"/>
              <a:t>copus papers</a:t>
            </a:r>
            <a:endParaRPr lang="en-IN" sz="1600" dirty="0"/>
          </a:p>
        </p:txBody>
      </p:sp>
      <p:sp>
        <p:nvSpPr>
          <p:cNvPr id="10" name="Snip Single Corner Rectangle 9"/>
          <p:cNvSpPr/>
          <p:nvPr/>
        </p:nvSpPr>
        <p:spPr>
          <a:xfrm>
            <a:off x="4648200" y="1857356"/>
            <a:ext cx="2000264" cy="1343044"/>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600" dirty="0" smtClean="0"/>
              <a:t>30 </a:t>
            </a:r>
            <a:r>
              <a:rPr lang="en-IN" sz="1600" dirty="0"/>
              <a:t>S</a:t>
            </a:r>
            <a:r>
              <a:rPr lang="en-IN" sz="1600" dirty="0" smtClean="0"/>
              <a:t>copus papers;</a:t>
            </a:r>
          </a:p>
          <a:p>
            <a:pPr algn="ctr"/>
            <a:r>
              <a:rPr lang="en-IN" sz="1600" dirty="0"/>
              <a:t>2</a:t>
            </a:r>
            <a:r>
              <a:rPr lang="en-IN" sz="1600" dirty="0" smtClean="0"/>
              <a:t> lab manuals</a:t>
            </a:r>
          </a:p>
          <a:p>
            <a:pPr algn="ctr"/>
            <a:r>
              <a:rPr lang="en-US" sz="1600" dirty="0" smtClean="0"/>
              <a:t>2 standardized Psychological Tests </a:t>
            </a:r>
            <a:endParaRPr lang="en-IN" sz="1600" dirty="0"/>
          </a:p>
        </p:txBody>
      </p:sp>
      <p:sp>
        <p:nvSpPr>
          <p:cNvPr id="11" name="Rounded Rectangle 10"/>
          <p:cNvSpPr/>
          <p:nvPr/>
        </p:nvSpPr>
        <p:spPr>
          <a:xfrm>
            <a:off x="7005654" y="1857356"/>
            <a:ext cx="2000264" cy="96204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400" dirty="0" smtClean="0"/>
              <a:t>50 </a:t>
            </a:r>
            <a:r>
              <a:rPr lang="en-IN" sz="1400" dirty="0"/>
              <a:t>S</a:t>
            </a:r>
            <a:r>
              <a:rPr lang="en-IN" sz="1400" dirty="0" smtClean="0"/>
              <a:t>copus papers;</a:t>
            </a:r>
          </a:p>
          <a:p>
            <a:pPr algn="ctr"/>
            <a:r>
              <a:rPr lang="en-IN" sz="1400" dirty="0" smtClean="0"/>
              <a:t>5 lab manuals</a:t>
            </a:r>
          </a:p>
          <a:p>
            <a:pPr algn="ctr"/>
            <a:r>
              <a:rPr lang="en-US" sz="1400" dirty="0" smtClean="0"/>
              <a:t>4 standardized Psychological Tests</a:t>
            </a:r>
            <a:endParaRPr lang="en-IN" sz="1400" dirty="0"/>
          </a:p>
        </p:txBody>
      </p:sp>
      <p:sp>
        <p:nvSpPr>
          <p:cNvPr id="12" name="Title 1"/>
          <p:cNvSpPr>
            <a:spLocks noGrp="1"/>
          </p:cNvSpPr>
          <p:nvPr>
            <p:ph type="title"/>
          </p:nvPr>
        </p:nvSpPr>
        <p:spPr>
          <a:xfrm>
            <a:off x="457200" y="274638"/>
            <a:ext cx="7467600" cy="639762"/>
          </a:xfrm>
        </p:spPr>
        <p:txBody>
          <a:bodyPr>
            <a:noAutofit/>
          </a:bodyPr>
          <a:lstStyle/>
          <a:p>
            <a:pPr algn="ctr"/>
            <a:r>
              <a:rPr lang="en-US" sz="2500" b="1" dirty="0" smtClean="0"/>
              <a:t>Proposed Research Activities for the next five years</a:t>
            </a:r>
            <a:endParaRPr lang="en-US" sz="25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447800" y="457200"/>
          <a:ext cx="6248400" cy="23050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447800" y="3124200"/>
          <a:ext cx="66294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33600"/>
            <a:ext cx="7772400" cy="4340352"/>
          </a:xfrm>
        </p:spPr>
        <p:txBody>
          <a:bodyPr>
            <a:normAutofit fontScale="85000" lnSpcReduction="20000"/>
          </a:bodyPr>
          <a:lstStyle/>
          <a:p>
            <a:pPr algn="just"/>
            <a:r>
              <a:rPr lang="en-US" dirty="0" smtClean="0"/>
              <a:t>Generate funds through sponsored research projects or collaborative industry- driven researches with Government ,UNICEF and other agencies.</a:t>
            </a:r>
          </a:p>
          <a:p>
            <a:pPr algn="just"/>
            <a:endParaRPr lang="en-US" sz="1100" dirty="0" smtClean="0"/>
          </a:p>
          <a:p>
            <a:pPr lvl="0" algn="just"/>
            <a:r>
              <a:rPr lang="en-US" dirty="0" smtClean="0"/>
              <a:t>Apply for two research projects of up to Rs. 75 </a:t>
            </a:r>
            <a:r>
              <a:rPr lang="en-US" smtClean="0"/>
              <a:t>Lacs</a:t>
            </a:r>
            <a:r>
              <a:rPr lang="en-US" dirty="0" smtClean="0"/>
              <a:t> (</a:t>
            </a:r>
            <a:r>
              <a:rPr lang="en-US" dirty="0" err="1" smtClean="0"/>
              <a:t>i</a:t>
            </a:r>
            <a:r>
              <a:rPr lang="en-US" dirty="0" smtClean="0"/>
              <a:t>) Reproductive health practices/ breastfeeding practices (ii)  Digitization of traditional knowledge and practices of community to funding agencies ICSSR and DST.</a:t>
            </a:r>
          </a:p>
          <a:p>
            <a:pPr lvl="0" algn="just"/>
            <a:endParaRPr lang="en-US" sz="1200" dirty="0" smtClean="0"/>
          </a:p>
          <a:p>
            <a:pPr lvl="0" algn="just"/>
            <a:r>
              <a:rPr lang="en-US" dirty="0" smtClean="0"/>
              <a:t>Increasing the number of post- doc fellows</a:t>
            </a:r>
          </a:p>
          <a:p>
            <a:pPr lvl="0" algn="just">
              <a:buNone/>
            </a:pPr>
            <a:r>
              <a:rPr lang="en-US" dirty="0" smtClean="0"/>
              <a:t>   Ph.D. candidates be encouraged to write Post- Doc fellowship proposals to various agencies</a:t>
            </a:r>
          </a:p>
          <a:p>
            <a:pPr lvl="0" algn="just"/>
            <a:endParaRPr lang="en-US" sz="1200" dirty="0" smtClean="0"/>
          </a:p>
          <a:p>
            <a:pPr lvl="0" algn="just"/>
            <a:r>
              <a:rPr lang="en-US" dirty="0" smtClean="0"/>
              <a:t>Mentor and encourage Masters students to apply for Minor Research Projects to DST, Government of Rajasthan and other agencies </a:t>
            </a:r>
          </a:p>
          <a:p>
            <a:endParaRPr lang="en-US" dirty="0" smtClean="0"/>
          </a:p>
          <a:p>
            <a:endParaRPr lang="en-US" dirty="0"/>
          </a:p>
        </p:txBody>
      </p:sp>
      <p:sp>
        <p:nvSpPr>
          <p:cNvPr id="4" name="Rectangle 3"/>
          <p:cNvSpPr/>
          <p:nvPr/>
        </p:nvSpPr>
        <p:spPr>
          <a:xfrm>
            <a:off x="152400" y="990600"/>
            <a:ext cx="1752600" cy="7238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Resource mobilization</a:t>
            </a:r>
            <a:endParaRPr lang="en-IN" b="1" i="1" dirty="0"/>
          </a:p>
        </p:txBody>
      </p:sp>
      <p:sp>
        <p:nvSpPr>
          <p:cNvPr id="5" name="Flowchart: Punched Tape 4"/>
          <p:cNvSpPr/>
          <p:nvPr/>
        </p:nvSpPr>
        <p:spPr>
          <a:xfrm>
            <a:off x="2438400" y="2286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581540" y="2286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6938994" y="2286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a:off x="1981200" y="1371600"/>
            <a:ext cx="314324" cy="1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366962" y="1014394"/>
            <a:ext cx="1928826" cy="71438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400" dirty="0" smtClean="0"/>
              <a:t>Application for 1 major project; 1 national seminar</a:t>
            </a:r>
            <a:endParaRPr lang="en-IN" sz="1400" dirty="0"/>
          </a:p>
        </p:txBody>
      </p:sp>
      <p:sp>
        <p:nvSpPr>
          <p:cNvPr id="10" name="Snip Single Corner Rectangle 9"/>
          <p:cNvSpPr/>
          <p:nvPr/>
        </p:nvSpPr>
        <p:spPr>
          <a:xfrm>
            <a:off x="4581540" y="1014394"/>
            <a:ext cx="2000264" cy="966806"/>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400" dirty="0" smtClean="0"/>
              <a:t>Application for 4 major projects; organization of 1 national seminar</a:t>
            </a:r>
            <a:endParaRPr lang="en-IN" sz="1400" dirty="0"/>
          </a:p>
        </p:txBody>
      </p:sp>
      <p:sp>
        <p:nvSpPr>
          <p:cNvPr id="11" name="Rounded Rectangle 10"/>
          <p:cNvSpPr/>
          <p:nvPr/>
        </p:nvSpPr>
        <p:spPr>
          <a:xfrm>
            <a:off x="6867556" y="1014394"/>
            <a:ext cx="2000264" cy="64294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400" dirty="0" smtClean="0"/>
              <a:t>Attainment/ Commencement of at least 2 projects</a:t>
            </a:r>
            <a:endParaRPr lang="en-IN"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905000"/>
            <a:ext cx="1500198" cy="4857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Patent</a:t>
            </a:r>
            <a:endParaRPr lang="en-IN" b="1" i="1" dirty="0"/>
          </a:p>
        </p:txBody>
      </p:sp>
      <p:sp>
        <p:nvSpPr>
          <p:cNvPr id="5" name="Flowchart: Punched Tape 4"/>
          <p:cNvSpPr/>
          <p:nvPr/>
        </p:nvSpPr>
        <p:spPr>
          <a:xfrm>
            <a:off x="2362200" y="9144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495800" y="9144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6858000" y="9144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a:off x="1752600" y="220980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286000" y="1981200"/>
            <a:ext cx="1928826" cy="50006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400" dirty="0" smtClean="0"/>
              <a:t>Application for 1 design patent</a:t>
            </a:r>
            <a:endParaRPr lang="en-IN" sz="1400" dirty="0"/>
          </a:p>
        </p:txBody>
      </p:sp>
      <p:sp>
        <p:nvSpPr>
          <p:cNvPr id="10" name="Snip Single Corner Rectangle 9"/>
          <p:cNvSpPr/>
          <p:nvPr/>
        </p:nvSpPr>
        <p:spPr>
          <a:xfrm>
            <a:off x="4495800" y="1981200"/>
            <a:ext cx="2000264" cy="500066"/>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400" dirty="0" smtClean="0"/>
              <a:t>Application for 3 patents</a:t>
            </a:r>
            <a:endParaRPr lang="en-IN" sz="1400" dirty="0"/>
          </a:p>
        </p:txBody>
      </p:sp>
      <p:sp>
        <p:nvSpPr>
          <p:cNvPr id="11" name="Rounded Rectangle 10"/>
          <p:cNvSpPr/>
          <p:nvPr/>
        </p:nvSpPr>
        <p:spPr>
          <a:xfrm>
            <a:off x="6781800" y="2057400"/>
            <a:ext cx="2000264" cy="50006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400" dirty="0" smtClean="0"/>
              <a:t>Attainment of at least 2 patents</a:t>
            </a:r>
            <a:endParaRPr lang="en-IN"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438400"/>
            <a:ext cx="7848600" cy="4035552"/>
          </a:xfrm>
        </p:spPr>
        <p:txBody>
          <a:bodyPr>
            <a:normAutofit fontScale="92500" lnSpcReduction="10000"/>
          </a:bodyPr>
          <a:lstStyle/>
          <a:p>
            <a:pPr algn="just"/>
            <a:r>
              <a:rPr lang="en-US" dirty="0" smtClean="0"/>
              <a:t>Conduct in-campus workshops/ presentation series for campus dwellers on topics of contemporary importance and interest, like reproductive health, nutrition and health, parenting challenges, work simplification, soft skills</a:t>
            </a:r>
          </a:p>
          <a:p>
            <a:pPr algn="just"/>
            <a:endParaRPr lang="en-US" sz="1100" dirty="0" smtClean="0"/>
          </a:p>
          <a:p>
            <a:pPr algn="just"/>
            <a:r>
              <a:rPr lang="en-US" dirty="0" smtClean="0"/>
              <a:t>Short term trainings for mess workers, in food hygiene and healthful food preparation </a:t>
            </a:r>
          </a:p>
          <a:p>
            <a:pPr algn="just"/>
            <a:endParaRPr lang="en-US" sz="1100" dirty="0" smtClean="0"/>
          </a:p>
          <a:p>
            <a:pPr lvl="0" algn="just"/>
            <a:r>
              <a:rPr lang="en-US" dirty="0" smtClean="0"/>
              <a:t>Invite identified industry experts to interact with students and staff to understand the needs of the industry for planning industry- driven projects</a:t>
            </a:r>
          </a:p>
          <a:p>
            <a:endParaRPr lang="en-US" dirty="0"/>
          </a:p>
        </p:txBody>
      </p:sp>
      <p:sp>
        <p:nvSpPr>
          <p:cNvPr id="4" name="Rectangle 3"/>
          <p:cNvSpPr/>
          <p:nvPr/>
        </p:nvSpPr>
        <p:spPr>
          <a:xfrm>
            <a:off x="152400" y="914400"/>
            <a:ext cx="1676400" cy="8191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Campus engagement</a:t>
            </a:r>
            <a:endParaRPr lang="en-IN" b="1" i="1" dirty="0"/>
          </a:p>
        </p:txBody>
      </p:sp>
      <p:sp>
        <p:nvSpPr>
          <p:cNvPr id="5" name="Flowchart: Punched Tape 4"/>
          <p:cNvSpPr/>
          <p:nvPr/>
        </p:nvSpPr>
        <p:spPr>
          <a:xfrm>
            <a:off x="2438400" y="3048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581540" y="3048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6938994" y="3048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a:off x="1828800" y="1447800"/>
            <a:ext cx="466724" cy="1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366962" y="1090594"/>
            <a:ext cx="1928826" cy="111920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buAutoNum type="arabicPeriod"/>
            </a:pPr>
            <a:r>
              <a:rPr lang="en-IN" sz="1200" dirty="0" smtClean="0"/>
              <a:t>Aggregate life skill guidance-  5 sessions</a:t>
            </a:r>
          </a:p>
          <a:p>
            <a:pPr marL="342900" indent="-342900">
              <a:buAutoNum type="arabicPeriod"/>
            </a:pPr>
            <a:r>
              <a:rPr lang="en-IN" sz="1200" dirty="0" smtClean="0"/>
              <a:t>Training of mess staff in hygiene- 5 hostels</a:t>
            </a:r>
            <a:endParaRPr lang="en-IN" sz="1200" dirty="0"/>
          </a:p>
        </p:txBody>
      </p:sp>
      <p:sp>
        <p:nvSpPr>
          <p:cNvPr id="10" name="Snip Single Corner Rectangle 9"/>
          <p:cNvSpPr/>
          <p:nvPr/>
        </p:nvSpPr>
        <p:spPr>
          <a:xfrm>
            <a:off x="4581540" y="1090594"/>
            <a:ext cx="2000264" cy="966806"/>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marL="342900" indent="-342900">
              <a:buAutoNum type="arabicPeriod"/>
            </a:pPr>
            <a:r>
              <a:rPr lang="en-IN" sz="1400" dirty="0" smtClean="0"/>
              <a:t>10 sessions / year</a:t>
            </a:r>
          </a:p>
          <a:p>
            <a:pPr marL="342900" indent="-342900">
              <a:buAutoNum type="arabicPeriod"/>
            </a:pPr>
            <a:r>
              <a:rPr lang="en-IN" sz="1400" dirty="0" smtClean="0"/>
              <a:t>All hostels to be completed</a:t>
            </a:r>
            <a:endParaRPr lang="en-IN" sz="1400" dirty="0"/>
          </a:p>
        </p:txBody>
      </p:sp>
      <p:sp>
        <p:nvSpPr>
          <p:cNvPr id="11" name="Rounded Rectangle 10"/>
          <p:cNvSpPr/>
          <p:nvPr/>
        </p:nvSpPr>
        <p:spPr>
          <a:xfrm>
            <a:off x="6867556" y="1090594"/>
            <a:ext cx="2071702" cy="85725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marL="342900" indent="-342900">
              <a:buAutoNum type="arabicPeriod"/>
            </a:pPr>
            <a:r>
              <a:rPr lang="en-IN" sz="1400" dirty="0" smtClean="0"/>
              <a:t>Regular activity</a:t>
            </a:r>
          </a:p>
          <a:p>
            <a:pPr marL="342900" indent="-342900">
              <a:buAutoNum type="arabicPeriod"/>
            </a:pPr>
            <a:r>
              <a:rPr lang="en-IN" sz="1400" dirty="0" smtClean="0"/>
              <a:t>Cycle 2 of training to begin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438400"/>
            <a:ext cx="7924800" cy="4035552"/>
          </a:xfrm>
        </p:spPr>
        <p:txBody>
          <a:bodyPr/>
          <a:lstStyle/>
          <a:p>
            <a:pPr algn="just"/>
            <a:r>
              <a:rPr lang="en-US" dirty="0" smtClean="0"/>
              <a:t>Mentoring students to catalyze their way to participation</a:t>
            </a:r>
          </a:p>
          <a:p>
            <a:pPr algn="just"/>
            <a:r>
              <a:rPr lang="en-US" dirty="0" smtClean="0"/>
              <a:t>Sharing success stories of alumnae who are entrepreneurs to encourage students to set up their start ups</a:t>
            </a:r>
          </a:p>
          <a:p>
            <a:endParaRPr lang="en-US" dirty="0"/>
          </a:p>
        </p:txBody>
      </p:sp>
      <p:sp>
        <p:nvSpPr>
          <p:cNvPr id="4" name="Rectangle 3"/>
          <p:cNvSpPr/>
          <p:nvPr/>
        </p:nvSpPr>
        <p:spPr>
          <a:xfrm>
            <a:off x="152400" y="1085832"/>
            <a:ext cx="1847832" cy="7715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smtClean="0"/>
              <a:t>Entrepreneurship/ Innovation</a:t>
            </a:r>
            <a:endParaRPr lang="en-IN" b="1" i="1" dirty="0"/>
          </a:p>
        </p:txBody>
      </p:sp>
      <p:sp>
        <p:nvSpPr>
          <p:cNvPr id="5" name="Flowchart: Punched Tape 4"/>
          <p:cNvSpPr/>
          <p:nvPr/>
        </p:nvSpPr>
        <p:spPr>
          <a:xfrm>
            <a:off x="2428860" y="2286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In 2019-20</a:t>
            </a:r>
            <a:endParaRPr lang="en-IN" b="1" dirty="0"/>
          </a:p>
        </p:txBody>
      </p:sp>
      <p:sp>
        <p:nvSpPr>
          <p:cNvPr id="6" name="Flowchart: Punched Tape 5"/>
          <p:cNvSpPr/>
          <p:nvPr/>
        </p:nvSpPr>
        <p:spPr>
          <a:xfrm>
            <a:off x="4572000" y="228600"/>
            <a:ext cx="2000264" cy="59033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By 2022</a:t>
            </a:r>
            <a:endParaRPr lang="en-IN" b="1" dirty="0"/>
          </a:p>
        </p:txBody>
      </p:sp>
      <p:sp>
        <p:nvSpPr>
          <p:cNvPr id="7" name="Flowchart: Punched Tape 6"/>
          <p:cNvSpPr/>
          <p:nvPr/>
        </p:nvSpPr>
        <p:spPr>
          <a:xfrm>
            <a:off x="6929454" y="228600"/>
            <a:ext cx="1785950" cy="59033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IN" b="1" dirty="0" smtClean="0"/>
              <a:t>By 2024</a:t>
            </a:r>
            <a:endParaRPr lang="en-IN" b="1" dirty="0"/>
          </a:p>
        </p:txBody>
      </p:sp>
      <p:cxnSp>
        <p:nvCxnSpPr>
          <p:cNvPr id="8" name="Straight Arrow Connector 7"/>
          <p:cNvCxnSpPr/>
          <p:nvPr/>
        </p:nvCxnSpPr>
        <p:spPr>
          <a:xfrm>
            <a:off x="2000232" y="144302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357422" y="1014394"/>
            <a:ext cx="1928826" cy="96680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400" dirty="0" smtClean="0"/>
              <a:t>Mentoring</a:t>
            </a:r>
            <a:r>
              <a:rPr lang="en-IN" dirty="0" smtClean="0"/>
              <a:t> </a:t>
            </a:r>
            <a:r>
              <a:rPr lang="en-IN" sz="1400" dirty="0" smtClean="0"/>
              <a:t>students to take part in innovation challenges</a:t>
            </a:r>
            <a:endParaRPr lang="en-IN" sz="1400" dirty="0"/>
          </a:p>
        </p:txBody>
      </p:sp>
      <p:sp>
        <p:nvSpPr>
          <p:cNvPr id="10" name="Snip Single Corner Rectangle 9"/>
          <p:cNvSpPr/>
          <p:nvPr/>
        </p:nvSpPr>
        <p:spPr>
          <a:xfrm>
            <a:off x="4572000" y="1014394"/>
            <a:ext cx="2000264" cy="1195406"/>
          </a:xfrm>
          <a:prstGeom prst="snip1Rect">
            <a:avLst/>
          </a:prstGeom>
        </p:spPr>
        <p:style>
          <a:lnRef idx="1">
            <a:schemeClr val="accent5"/>
          </a:lnRef>
          <a:fillRef idx="2">
            <a:schemeClr val="accent5"/>
          </a:fillRef>
          <a:effectRef idx="1">
            <a:schemeClr val="accent5"/>
          </a:effectRef>
          <a:fontRef idx="minor">
            <a:schemeClr val="dk1"/>
          </a:fontRef>
        </p:style>
        <p:txBody>
          <a:bodyPr rtlCol="0" anchor="ctr"/>
          <a:lstStyle/>
          <a:p>
            <a:pPr marL="342900" indent="-342900">
              <a:buAutoNum type="arabicPeriod"/>
            </a:pPr>
            <a:r>
              <a:rPr lang="en-IN" sz="1400" dirty="0" smtClean="0"/>
              <a:t>1 start up </a:t>
            </a:r>
          </a:p>
          <a:p>
            <a:pPr marL="342900" indent="-342900">
              <a:buAutoNum type="arabicPeriod"/>
            </a:pPr>
            <a:r>
              <a:rPr lang="en-IN" sz="1400" dirty="0"/>
              <a:t> </a:t>
            </a:r>
            <a:r>
              <a:rPr lang="en-IN" sz="1400" dirty="0" smtClean="0"/>
              <a:t>Data compilation on alumnae enterprises</a:t>
            </a:r>
            <a:endParaRPr lang="en-IN" sz="1400" dirty="0"/>
          </a:p>
        </p:txBody>
      </p:sp>
      <p:sp>
        <p:nvSpPr>
          <p:cNvPr id="11" name="Rounded Rectangle 10"/>
          <p:cNvSpPr/>
          <p:nvPr/>
        </p:nvSpPr>
        <p:spPr>
          <a:xfrm>
            <a:off x="6858016" y="1157270"/>
            <a:ext cx="2071702" cy="71438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marL="342900" indent="-342900">
              <a:buAutoNum type="arabicPeriod"/>
            </a:pPr>
            <a:r>
              <a:rPr lang="en-IN" sz="1400" dirty="0" smtClean="0"/>
              <a:t>2 start ups</a:t>
            </a:r>
          </a:p>
          <a:p>
            <a:pPr marL="342900" indent="-342900">
              <a:buAutoNum type="arabicPeriod"/>
            </a:pPr>
            <a:r>
              <a:rPr lang="en-IN" sz="1400" dirty="0" smtClean="0"/>
              <a:t>Data </a:t>
            </a:r>
            <a:r>
              <a:rPr lang="en-IN" sz="1400" dirty="0" err="1" smtClean="0"/>
              <a:t>updation</a:t>
            </a:r>
            <a:r>
              <a:rPr lang="en-IN" sz="1400" dirty="0" smtClean="0"/>
              <a:t> on enterprises</a:t>
            </a:r>
            <a:endParaRPr lang="en-IN" sz="1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560</TotalTime>
  <Words>1992</Words>
  <Application>Microsoft Office PowerPoint</Application>
  <PresentationFormat>On-screen Show (4:3)</PresentationFormat>
  <Paragraphs>289</Paragraphs>
  <Slides>32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Oriel</vt:lpstr>
      <vt:lpstr>Microsoft Office PowerPoint Slide</vt:lpstr>
      <vt:lpstr>FACULTY OF HOME SCIENCE</vt:lpstr>
      <vt:lpstr>Slide 2</vt:lpstr>
      <vt:lpstr>Slide 3</vt:lpstr>
      <vt:lpstr>Proposed Research Activities for the next five years</vt:lpstr>
      <vt:lpstr>Slide 5</vt:lpstr>
      <vt:lpstr>Slide 6</vt:lpstr>
      <vt:lpstr>Slide 7</vt:lpstr>
      <vt:lpstr>Slide 8</vt:lpstr>
      <vt:lpstr>Slide 9</vt:lpstr>
      <vt:lpstr>Slide 10</vt:lpstr>
      <vt:lpstr>Slide 11</vt:lpstr>
      <vt:lpstr>                 Suggestions to improve standards of day-to-day teaching learning process </vt:lpstr>
      <vt:lpstr>Slide 13</vt:lpstr>
      <vt:lpstr>guidelines to improve quality of question papers</vt:lpstr>
      <vt:lpstr>introducing m.phil. /m.phil. ph.d. integrated programme in home science</vt:lpstr>
      <vt:lpstr>Contd……</vt:lpstr>
      <vt:lpstr>Contd….</vt:lpstr>
      <vt:lpstr>Contd….</vt:lpstr>
      <vt:lpstr>Policies regarding awarding Ph.D. degree</vt:lpstr>
      <vt:lpstr>To award degree to Post-Doctoral Fellow:</vt:lpstr>
      <vt:lpstr>Proposal to start Basic food preparation as a part of five fold Education</vt:lpstr>
      <vt:lpstr>Slide 22</vt:lpstr>
      <vt:lpstr>Introducing one vocational course in under graduation III year</vt:lpstr>
      <vt:lpstr>Admission criteria to m.sc home science</vt:lpstr>
      <vt:lpstr>Slide 25</vt:lpstr>
      <vt:lpstr>Slide 26</vt:lpstr>
      <vt:lpstr>Slide 27</vt:lpstr>
      <vt:lpstr>Introducing one vocational course in under graduation III year</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Charuchi</dc:creator>
  <cp:lastModifiedBy>a</cp:lastModifiedBy>
  <cp:revision>193</cp:revision>
  <dcterms:created xsi:type="dcterms:W3CDTF">2012-04-25T05:46:17Z</dcterms:created>
  <dcterms:modified xsi:type="dcterms:W3CDTF">2019-05-13T06:07:36Z</dcterms:modified>
</cp:coreProperties>
</file>