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  <p:sldId id="280" r:id="rId3"/>
    <p:sldId id="268" r:id="rId4"/>
    <p:sldId id="276" r:id="rId5"/>
    <p:sldId id="277" r:id="rId6"/>
    <p:sldId id="271" r:id="rId7"/>
    <p:sldId id="279" r:id="rId8"/>
    <p:sldId id="27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1566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NET/JRF qualified students</c:v>
                </c:pt>
              </c:strCache>
            </c:strRef>
          </c:tx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8</c:v>
                </c:pt>
                <c:pt idx="1">
                  <c:v>6</c:v>
                </c:pt>
                <c:pt idx="2">
                  <c:v>10</c:v>
                </c:pt>
                <c:pt idx="3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1141376"/>
        <c:axId val="21142912"/>
        <c:axId val="0"/>
      </c:bar3DChart>
      <c:catAx>
        <c:axId val="21141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21142912"/>
        <c:crosses val="autoZero"/>
        <c:auto val="1"/>
        <c:lblAlgn val="ctr"/>
        <c:lblOffset val="100"/>
        <c:noMultiLvlLbl val="0"/>
      </c:catAx>
      <c:valAx>
        <c:axId val="211429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211413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</a:b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  <a:t/>
            </a:r>
            <a:b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</a:b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</a:b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</a:b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  <a:t/>
            </a:r>
            <a:b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</a:b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  <a:t/>
            </a:r>
            <a:b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</a:b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  <a:t/>
            </a:r>
            <a:b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</a:b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  <a:t>Future 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  <a:t>Plans (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  <a:t>2019-2024)</a:t>
            </a:r>
            <a:b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</a:b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</a:b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School of Earth Sciences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  <a:t/>
            </a:r>
            <a:b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</a:br>
            <a:r>
              <a:rPr lang="en-US" b="1" dirty="0" smtClean="0">
                <a:solidFill>
                  <a:srgbClr val="002060"/>
                </a:solidFill>
                <a:latin typeface="Lao UI" panose="020B0502040204020203" pitchFamily="34" charset="0"/>
                <a:cs typeface="Lao UI" panose="020B0502040204020203" pitchFamily="34" charset="0"/>
              </a:rPr>
              <a:t/>
            </a:r>
            <a:br>
              <a:rPr lang="en-US" b="1" dirty="0" smtClean="0">
                <a:solidFill>
                  <a:srgbClr val="002060"/>
                </a:solidFill>
                <a:latin typeface="Lao UI" panose="020B0502040204020203" pitchFamily="34" charset="0"/>
                <a:cs typeface="Lao UI" panose="020B0502040204020203" pitchFamily="34" charset="0"/>
              </a:rPr>
            </a:br>
            <a:r>
              <a:rPr lang="en-US" b="1" dirty="0" smtClean="0">
                <a:solidFill>
                  <a:srgbClr val="002060"/>
                </a:solidFill>
                <a:latin typeface="Lao UI" panose="020B0502040204020203" pitchFamily="34" charset="0"/>
                <a:cs typeface="Lao UI" panose="020B0502040204020203" pitchFamily="34" charset="0"/>
              </a:rPr>
              <a:t/>
            </a:r>
            <a:br>
              <a:rPr lang="en-US" b="1" dirty="0" smtClean="0">
                <a:solidFill>
                  <a:srgbClr val="002060"/>
                </a:solidFill>
                <a:latin typeface="Lao UI" panose="020B0502040204020203" pitchFamily="34" charset="0"/>
                <a:cs typeface="Lao UI" panose="020B0502040204020203" pitchFamily="34" charset="0"/>
              </a:rPr>
            </a:br>
            <a:r>
              <a:rPr lang="en-US" b="1" dirty="0" smtClean="0">
                <a:solidFill>
                  <a:srgbClr val="00B050"/>
                </a:solidFill>
                <a:latin typeface="Lao UI" panose="020B0502040204020203" pitchFamily="34" charset="0"/>
                <a:cs typeface="Lao UI" panose="020B0502040204020203" pitchFamily="34" charset="0"/>
              </a:rPr>
              <a:t/>
            </a:r>
            <a:br>
              <a:rPr lang="en-US" b="1" dirty="0" smtClean="0">
                <a:solidFill>
                  <a:srgbClr val="00B050"/>
                </a:solidFill>
                <a:latin typeface="Lao UI" panose="020B0502040204020203" pitchFamily="34" charset="0"/>
                <a:cs typeface="Lao UI" panose="020B0502040204020203" pitchFamily="34" charset="0"/>
              </a:rPr>
            </a:b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ao UI" panose="020B0502040204020203" pitchFamily="34" charset="0"/>
                <a:cs typeface="Lao UI" panose="020B0502040204020203" pitchFamily="34" charset="0"/>
              </a:rPr>
              <a:t>Banasthali Vidyapith</a:t>
            </a:r>
            <a:r>
              <a:rPr lang="en-US" b="1" dirty="0" smtClean="0">
                <a:solidFill>
                  <a:srgbClr val="00B050"/>
                </a:solidFill>
                <a:latin typeface="Lao UI" panose="020B0502040204020203" pitchFamily="34" charset="0"/>
                <a:cs typeface="Lao UI" panose="020B0502040204020203" pitchFamily="34" charset="0"/>
              </a:rPr>
              <a:t/>
            </a:r>
            <a:br>
              <a:rPr lang="en-US" b="1" dirty="0" smtClean="0">
                <a:solidFill>
                  <a:srgbClr val="00B050"/>
                </a:solidFill>
                <a:latin typeface="Lao UI" panose="020B0502040204020203" pitchFamily="34" charset="0"/>
                <a:cs typeface="Lao UI" panose="020B0502040204020203" pitchFamily="34" charset="0"/>
              </a:rPr>
            </a:br>
            <a:endParaRPr lang="en-US" b="1" dirty="0">
              <a:solidFill>
                <a:srgbClr val="00B050"/>
              </a:solidFill>
              <a:latin typeface="Lao UI" panose="020B0502040204020203" pitchFamily="34" charset="0"/>
              <a:cs typeface="Lao UI" panose="020B0502040204020203" pitchFamily="34" charset="0"/>
            </a:endParaRPr>
          </a:p>
        </p:txBody>
      </p:sp>
      <p:pic>
        <p:nvPicPr>
          <p:cNvPr id="1026" name="Picture 2" descr="D:\Landsat raw\New folder (4)\SES BV\IIG 2017\Captur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048000"/>
            <a:ext cx="1420091" cy="1413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515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534400" cy="6248400"/>
          </a:xfrm>
        </p:spPr>
        <p:txBody>
          <a:bodyPr>
            <a:noAutofit/>
          </a:bodyPr>
          <a:lstStyle/>
          <a:p>
            <a:pPr marL="569913" lvl="1" indent="-404813" algn="just" fontAlgn="auto">
              <a:spcBef>
                <a:spcPts val="60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en-US" sz="235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Teaching</a:t>
            </a:r>
          </a:p>
          <a:p>
            <a:pPr marL="800100" lvl="1" indent="-342900" algn="just" fontAlgn="auto">
              <a:spcBef>
                <a:spcPts val="60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§"/>
              <a:defRPr/>
            </a:pPr>
            <a:endParaRPr lang="en-US" sz="2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39825" lvl="2" indent="-569913" algn="just" fontAlgn="auto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Font typeface="+mj-lt"/>
              <a:buAutoNum type="romanLcPeriod"/>
              <a:defRPr/>
            </a:pPr>
            <a:r>
              <a:rPr lang="en-US" sz="23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Provisions </a:t>
            </a:r>
            <a:r>
              <a:rPr lang="en-US" sz="23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interactive learning through scientific models and </a:t>
            </a:r>
            <a:r>
              <a:rPr lang="en-US" sz="23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charts.</a:t>
            </a:r>
          </a:p>
          <a:p>
            <a:pPr marL="1139825" lvl="2" indent="-569913" algn="just" fontAlgn="auto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Font typeface="+mj-lt"/>
              <a:buAutoNum type="romanLcPeriod"/>
              <a:defRPr/>
            </a:pPr>
            <a:r>
              <a:rPr lang="en-US" sz="23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Provision of conducting MCQ tests bi-monthly for Master’s students for better objectivity of the subject </a:t>
            </a:r>
          </a:p>
          <a:p>
            <a:pPr marL="1139825" lvl="2" indent="-569913" algn="just" fontAlgn="auto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Font typeface="+mj-lt"/>
              <a:buAutoNum type="romanLcPeriod"/>
              <a:defRPr/>
            </a:pPr>
            <a:r>
              <a:rPr lang="en-US" sz="23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Setting up word limit for answers in </a:t>
            </a:r>
            <a:r>
              <a:rPr lang="en-US" sz="235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periodical examination </a:t>
            </a:r>
            <a:r>
              <a:rPr lang="en-US" sz="23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develop application and analytical quality of the subject.</a:t>
            </a:r>
            <a:endParaRPr lang="en-US" sz="23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39825" lvl="2" indent="-569913" algn="just" fontAlgn="auto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Font typeface="+mj-lt"/>
              <a:buAutoNum type="romanLcPeriod"/>
              <a:defRPr/>
            </a:pPr>
            <a:r>
              <a:rPr lang="en-US" sz="23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Hands </a:t>
            </a:r>
            <a:r>
              <a:rPr lang="en-US" sz="23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Practice of Various instruments and </a:t>
            </a:r>
            <a:r>
              <a:rPr lang="en-US" sz="23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 wares </a:t>
            </a:r>
            <a:r>
              <a:rPr lang="en-US" sz="23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related experts.</a:t>
            </a:r>
            <a:endParaRPr lang="en-US" sz="23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39825" lvl="2" indent="-569913" algn="just" fontAlgn="auto">
              <a:spcBef>
                <a:spcPts val="600"/>
              </a:spcBef>
              <a:spcAft>
                <a:spcPts val="0"/>
              </a:spcAft>
              <a:buClrTx/>
              <a:buFont typeface="+mj-lt"/>
              <a:buAutoNum type="romanLcPeriod"/>
              <a:defRPr/>
            </a:pPr>
            <a:endParaRPr lang="en-US" sz="23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86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324600"/>
          </a:xfrm>
        </p:spPr>
        <p:txBody>
          <a:bodyPr>
            <a:normAutofit fontScale="92500"/>
          </a:bodyPr>
          <a:lstStyle/>
          <a:p>
            <a:pPr marL="630238" lvl="1" indent="-34607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</a:p>
          <a:p>
            <a:pPr marL="857250" lvl="1" indent="-4000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+mj-lt"/>
              <a:buAutoNum type="romanUcPeriod"/>
              <a:defRPr/>
            </a:pP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571500" algn="just">
              <a:lnSpc>
                <a:spcPct val="150000"/>
              </a:lnSpc>
              <a:spcBef>
                <a:spcPts val="0"/>
              </a:spcBef>
              <a:buClrTx/>
              <a:buFont typeface="+mj-lt"/>
              <a:buAutoNum type="romanUcPeriod"/>
              <a:defRPr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Enrichment of lab resources in terms of instruments and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softwares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provide field based solutions for complex research problems in Earth Sciences and allied fields.</a:t>
            </a:r>
          </a:p>
          <a:p>
            <a:pPr marL="1200150" lvl="2" indent="-571500" algn="just">
              <a:lnSpc>
                <a:spcPct val="150000"/>
              </a:lnSpc>
              <a:spcBef>
                <a:spcPts val="0"/>
              </a:spcBef>
              <a:buClrTx/>
              <a:buFont typeface="+mj-lt"/>
              <a:buAutoNum type="romanUcPeriod"/>
              <a:defRPr/>
            </a:pP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Dissemination of research outputs in International &amp; National Conferences and Workshops/Seminar.</a:t>
            </a:r>
          </a:p>
          <a:p>
            <a:pPr marL="1200150" lvl="2" indent="-57150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+mj-lt"/>
              <a:buAutoNum type="romanUcPeriod"/>
              <a:defRPr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Publication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research articles in peer-reviewed high impact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journals-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Scopus-100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papers (Approx.)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next five years.</a:t>
            </a:r>
          </a:p>
          <a:p>
            <a:pPr marL="1200150" lvl="2" indent="-57150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+mj-lt"/>
              <a:buAutoNum type="romanUcPeriod"/>
              <a:defRPr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Focusing  on publishing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2-3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books 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next 5 years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428750" lvl="2" indent="-5143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  <a:defRPr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750" lvl="2" indent="-5143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750" lvl="2" indent="-5143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750" lvl="2" indent="-5143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52412"/>
            <a:ext cx="7772400" cy="509588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  <a:prstDash val="dash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 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Year -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 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GENERATION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929858"/>
              </p:ext>
            </p:extLst>
          </p:nvPr>
        </p:nvGraphicFramePr>
        <p:xfrm>
          <a:off x="152400" y="1066801"/>
          <a:ext cx="8763000" cy="566934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27506"/>
                <a:gridCol w="5539873"/>
                <a:gridCol w="1252621"/>
                <a:gridCol w="1143000"/>
              </a:tblGrid>
              <a:tr h="5333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S. No.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42" marR="91442" marT="45728" marB="45728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Themes / Area 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Funding Agency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Approx.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Budget 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 anchor="ctr"/>
                </a:tc>
              </a:tr>
              <a:tr h="3809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Applying for “Fund for Improvement of S&amp;T Infrastructure in Universities and Higher  Educational Institutions </a:t>
                      </a:r>
                      <a:r>
                        <a:rPr lang="en-US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(FIST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) Program – 2019 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Status  -Under Review </a:t>
                      </a:r>
                      <a:endParaRPr lang="en-US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DST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3.0 Cr. 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/>
                </a:tc>
              </a:tr>
              <a:tr h="6401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DST: Start-up Research Grant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Title:</a:t>
                      </a:r>
                      <a:r>
                        <a:rPr lang="en-US" sz="18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“Disentangling the Late Quaternary Tectonic, Sea level and climatic</a:t>
                      </a:r>
                      <a:r>
                        <a:rPr lang="en-US" sz="18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variability in the Western margin of Indian subcontinent: A case study from </a:t>
                      </a:r>
                      <a:r>
                        <a:rPr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Central  Great Rann </a:t>
                      </a:r>
                      <a:r>
                        <a:rPr lang="en-US" sz="18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Graben</a:t>
                      </a:r>
                      <a:r>
                        <a:rPr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of Kachchh”.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Duration- 2 Years</a:t>
                      </a:r>
                      <a:r>
                        <a:rPr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;                 Status  -Under Review </a:t>
                      </a:r>
                      <a:r>
                        <a:rPr lang="en-US" sz="18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DST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 Lakh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/>
                </a:tc>
              </a:tr>
              <a:tr h="6401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DST: </a:t>
                      </a:r>
                      <a:r>
                        <a:rPr lang="en-US" sz="1800" b="1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Swarna</a:t>
                      </a:r>
                      <a:r>
                        <a:rPr lang="en-US" sz="18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="1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Jayanti</a:t>
                      </a:r>
                      <a:r>
                        <a:rPr lang="en-US" sz="18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Fellowships Scheme 2018-19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Title: “Holocene Climate Fluctuations In Central  Great Rann Kachchh, Western India”.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Duration - 5 Years</a:t>
                      </a:r>
                      <a:r>
                        <a:rPr lang="en-US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;                Status  - Under Review</a:t>
                      </a:r>
                      <a:endParaRPr lang="en-US" sz="1800" b="1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DST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50 Lakh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009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52412"/>
            <a:ext cx="7772400" cy="509588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  <a:prstDash val="dash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 5 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 -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 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GENERATION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6105222"/>
              </p:ext>
            </p:extLst>
          </p:nvPr>
        </p:nvGraphicFramePr>
        <p:xfrm>
          <a:off x="228601" y="838200"/>
          <a:ext cx="8686800" cy="5943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38200"/>
                <a:gridCol w="5410200"/>
                <a:gridCol w="1142999"/>
                <a:gridCol w="1295401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S.No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en-US" sz="2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42" marR="91442" marT="45728" marB="4572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Themes / Area 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Funding Agency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Approx.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Budget 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 anchor="ctr"/>
                </a:tc>
              </a:tr>
              <a:tr h="640188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Joint Project in Collaboration with Banasthali Vidyapith, SAC, IIT-KGP, IIT-Kanpur. “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Chandryaan-2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Science Plan for Imaging Infrared Spectrometer (IIRS)”</a:t>
                      </a:r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DST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57 Lakh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 anchor="ctr"/>
                </a:tc>
              </a:tr>
              <a:tr h="411216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Natural Resource Data Management System (NRDMS)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Duration- 2 Years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DST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30 Lakh 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 anchor="ctr"/>
                </a:tc>
              </a:tr>
              <a:tr h="42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Impactful Policy Research in Social Sciences (IMPRESS) - Social Geography and Population Studies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Duration- 2 </a:t>
                      </a:r>
                      <a:r>
                        <a:rPr lang="en-US" sz="20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Years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ICSSR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30 Lakh 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 anchor="ctr"/>
                </a:tc>
              </a:tr>
              <a:tr h="426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RESPOND – Space Science &amp; Space applications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Duration- 3 Years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ISRO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50 Lakh 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28" marB="45728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906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257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School of Earth Sciences proposes: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 gradation</a:t>
            </a:r>
            <a:r>
              <a:rPr lang="en-US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 Meteorological observatory at National/International level- </a:t>
            </a:r>
            <a:r>
              <a:rPr lang="en-US" baseline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Banasthali</a:t>
            </a:r>
            <a:r>
              <a:rPr lang="en-US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Vidyapith</a:t>
            </a:r>
            <a:r>
              <a:rPr lang="en-US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as </a:t>
            </a:r>
            <a:r>
              <a:rPr lang="en-US" b="1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AWS</a:t>
            </a:r>
            <a:r>
              <a:rPr lang="en-US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(Automatic Weather Station with ‘</a:t>
            </a:r>
            <a:r>
              <a:rPr lang="en-US" b="1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Global Telecommunication System’ (GTS).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Placement cell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 the department to increase the number   of placements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Proposed to introduce of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GEOLOGY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subject in Senior Higher Secondary School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29128" y="304800"/>
            <a:ext cx="6629400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DEPARTMENTAL UP-GRADATION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502945" y="152400"/>
            <a:ext cx="4138110" cy="533400"/>
          </a:xfrm>
          <a:prstGeom prst="rect">
            <a:avLst/>
          </a:prstGeom>
          <a:solidFill>
            <a:schemeClr val="accent2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NET/ JRF Qualified Students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3284494"/>
              </p:ext>
            </p:extLst>
          </p:nvPr>
        </p:nvGraphicFramePr>
        <p:xfrm>
          <a:off x="228600" y="1066800"/>
          <a:ext cx="8686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457200" y="5715000"/>
            <a:ext cx="8229600" cy="762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TOTAL NO OF 39 STUDENTS HAVE QUALIFIED NET/JRF SINCE 5 YEARS 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62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90800"/>
            <a:ext cx="8229600" cy="1252728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THANKS.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882</TotalTime>
  <Words>432</Words>
  <Application>Microsoft Office PowerPoint</Application>
  <PresentationFormat>On-screen Show (4:3)</PresentationFormat>
  <Paragraphs>72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Waveform</vt:lpstr>
      <vt:lpstr>       Future Plans (2019-2024)  School of Earth Sciences    Banasthali Vidyapith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THANKS.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265</cp:revision>
  <dcterms:created xsi:type="dcterms:W3CDTF">2006-08-16T00:00:00Z</dcterms:created>
  <dcterms:modified xsi:type="dcterms:W3CDTF">2019-05-13T11:10:09Z</dcterms:modified>
</cp:coreProperties>
</file>